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10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5143500" type="screen16x9"/>
  <p:notesSz cx="6858000" cy="9144000"/>
  <p:embeddedFontLst>
    <p:embeddedFont>
      <p:font typeface="Kalam" panose="020B0604020202020204" charset="0"/>
      <p:regular r:id="rId40"/>
    </p:embeddedFont>
    <p:embeddedFont>
      <p:font typeface="Lexend" panose="020B0604020202020204" charset="0"/>
      <p:regular r:id="rId41"/>
    </p:embeddedFont>
    <p:embeddedFont>
      <p:font typeface="Lexend Light" panose="020B0604020202020204" charset="0"/>
      <p:regular r:id="rId42"/>
    </p:embeddedFont>
  </p:embeddedFontLst>
  <p:custDataLst>
    <p:tags r:id="rId43"/>
  </p:custDataLst>
  <p:defaultTextStyle>
    <a:defPPr marR="0" lvl="0" algn="l" rtl="0">
      <a:lnSpc>
        <a:spcPct val="100000"/>
      </a:lnSpc>
      <a:spcBef>
        <a:spcPct val="0"/>
      </a:spcBef>
      <a:spcAft>
        <a:spcPct val="0"/>
      </a:spcAft>
    </a:defPPr>
    <a:lvl1pPr marR="0" lvl="0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/>
    <p:restoredTop sz="0"/>
  </p:normalViewPr>
  <p:slideViewPr>
    <p:cSldViewPr>
      <p:cViewPr>
        <p:scale>
          <a:sx n="73" d="100"/>
          <a:sy n="73" d="100"/>
        </p:scale>
        <p:origin x="0" y="0"/>
      </p:cViewPr>
      <p:guideLst/>
    </p:cSldViewPr>
  </p:slideViewPr>
  <p:notesViewPr>
    <p:cSldViewPr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gs" Target="tags/tag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ct val="0"/>
      </a:spcBef>
      <a:spcAft>
        <a:spcPct val="0"/>
      </a:spcAft>
    </a:defPPr>
    <a:lvl1pPr marR="0" lvl="0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Google Shape;747;g279955a40ae_0_8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8" name="Google Shape;748;g279955a40ae_0_8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" name="Google Shape;753;g279955a40ae_0_8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4" name="Google Shape;754;g279955a40ae_0_8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" name="Google Shape;758;g279955a40ae_0_8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9" name="Google Shape;759;g279955a40ae_0_8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" name="Google Shape;763;g287a3eca69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4" name="Google Shape;764;g287a3eca69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g287a3eca698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2" name="Google Shape;772;g287a3eca698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" name="Google Shape;779;g287a3eca698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0" name="Google Shape;780;g287a3eca698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" name="Google Shape;788;g287a3eca698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9" name="Google Shape;789;g287a3eca698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" name="Google Shape;799;g287a3eca698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0" name="Google Shape;800;g287a3eca698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g287a3eca698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4" name="Google Shape;814;g287a3eca698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8" name="Google Shape;848;g287a3eca698_0_2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9" name="Google Shape;849;g287a3eca698_0_2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6" name="Google Shape;866;g287a3eca698_0_2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7" name="Google Shape;867;g287a3eca698_0_2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" name="Google Shape;886;g287a3eca698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7" name="Google Shape;887;g287a3eca698_0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9" name="Google Shape;919;g287a3eca698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0" name="Google Shape;920;g287a3eca698_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8" name="Google Shape;938;g287a3eca698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9" name="Google Shape;939;g287a3eca698_0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5" name="Google Shape;945;g287a3eca698_0_2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6" name="Google Shape;946;g287a3eca698_0_2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" name="Google Shape;952;g287a3eca698_0_2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3" name="Google Shape;953;g287a3eca698_0_2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1" name="Google Shape;961;g287a3eca698_0_3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2" name="Google Shape;962;g287a3eca698_0_3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8" name="Google Shape;978;g287a3eca698_0_3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9" name="Google Shape;979;g287a3eca698_0_3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" name="Google Shape;994;g287a3eca698_0_3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5" name="Google Shape;995;g287a3eca698_0_3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6" name="Google Shape;1016;g287a3eca698_0_1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7" name="Google Shape;1017;g287a3eca698_0_1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Google Shape;1036;g287a3eca698_0_4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7" name="Google Shape;1037;g287a3eca698_0_4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6" name="Google Shape;1046;g287a3eca698_0_3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7" name="Google Shape;1047;g287a3eca698_0_3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Google Shape;1056;g287a3eca698_0_4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7" name="Google Shape;1057;g287a3eca698_0_4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6" name="Google Shape;1076;g287a3eca698_0_4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7" name="Google Shape;1077;g287a3eca698_0_4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8" name="Google Shape;1088;g287a3eca698_0_4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9" name="Google Shape;1089;g287a3eca698_0_4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9" name="Google Shape;1099;g287a3eca698_0_4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0" name="Google Shape;1100;g287a3eca698_0_4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6" name="Google Shape;1106;g287a3eca698_0_5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7" name="Google Shape;1107;g287a3eca698_0_5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5" name="Google Shape;1115;g287a3eca698_0_5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6" name="Google Shape;1116;g287a3eca698_0_5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3" name="Google Shape;1123;g287a3eca698_0_5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4" name="Google Shape;1124;g287a3eca698_0_5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" name="Google Shape;1135;g287a3eca698_0_5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6" name="Google Shape;1136;g287a3eca698_0_5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4" name="Google Shape;1144;g287a3eca698_0_5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5" name="Google Shape;1145;g287a3eca698_0_5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3" name="Google Shape;1153;g287a3eca698_0_5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4" name="Google Shape;1154;g287a3eca698_0_5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4" name="Google Shape;1174;g287bc8766d4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5" name="Google Shape;1175;g287bc8766d4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4" name="Google Shape;1184;g287bc8766d4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5" name="Google Shape;1185;g287bc8766d4_0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5" name="Google Shape;1195;g287bc8766d4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6" name="Google Shape;1196;g287bc8766d4_0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2" name="Google Shape;1202;g279955a40ae_0_8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3" name="Google Shape;1203;g279955a40ae_0_8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" name="Google Shape;1208;g279955a40ae_0_8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9" name="Google Shape;1209;g279955a40ae_0_8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6.png"/><Relationship Id="rId7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0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png"/><Relationship Id="rId11" Type="http://schemas.openxmlformats.org/officeDocument/2006/relationships/image" Target="../media/image23.png"/><Relationship Id="rId5" Type="http://schemas.openxmlformats.org/officeDocument/2006/relationships/image" Target="../media/image24.png"/><Relationship Id="rId10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28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0.png"/><Relationship Id="rId4" Type="http://schemas.openxmlformats.org/officeDocument/2006/relationships/image" Target="../media/image38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English">
  <p:cSld name="Title Slide 2_1">
    <p:bg>
      <p:bgPr>
        <a:solidFill>
          <a:srgbClr val="BEF2BD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English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aths">
  <p:cSld name="Title Slide 2_1_1">
    <p:bg>
      <p:bgPr>
        <a:solidFill>
          <a:srgbClr val="BEF2BD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Maths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" name="Google Shape;21;p3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22" name="Google Shape;22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24" name="Google Shape;24;p3"/>
          <p:cNvPicPr preferRelativeResize="0"/>
          <p:nvPr/>
        </p:nvPicPr>
        <p:blipFill>
          <a:blip r:embed="rId4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ography">
  <p:cSld name="Title Slide 2_1_1_1">
    <p:bg>
      <p:bgPr>
        <a:solidFill>
          <a:srgbClr val="BEF2BD"/>
        </a:soli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4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Geography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" name="Google Shape;30;p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31" name="Google Shape;31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History">
  <p:cSld name="Title Slide 2_1_1_1_1">
    <p:bg>
      <p:bgPr>
        <a:solidFill>
          <a:srgbClr val="BEF2BD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5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History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" name="Google Shape;37;p5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38" name="Google Shape;38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40" name="Google Shape;40;p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41" name="Google Shape;41;p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" name="Google Shape;42;p5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endParaRPr/>
            </a:p>
          </p:txBody>
        </p:sp>
        <p:pic>
          <p:nvPicPr>
            <p:cNvPr id="43" name="Google Shape;43;p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usic">
  <p:cSld name="Title Slide 2_1_1_1_1_1">
    <p:bg>
      <p:bgPr>
        <a:solidFill>
          <a:srgbClr val="BEF2BD"/>
        </a:solidFill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Google Shape;45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46;p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Music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" name="Google Shape;48;p6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49" name="Google Shape;49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1" name="Google Shape;51;p6"/>
          <p:cNvPicPr preferRelativeResize="0"/>
          <p:nvPr/>
        </p:nvPicPr>
        <p:blipFill>
          <a:blip r:embed="rId4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cience">
  <p:cSld name="Title Slide 2_1_1_1_1_1_1">
    <p:bg>
      <p:bgPr>
        <a:solidFill>
          <a:srgbClr val="BEF2BD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Science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" name="Google Shape;55;p7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56" name="Google Shape;56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8" name="Google Shape;58;p7"/>
          <p:cNvPicPr preferRelativeResize="0"/>
          <p:nvPr/>
        </p:nvPicPr>
        <p:blipFill>
          <a:blip r:embed="rId3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60" name="Google Shape;60;p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" name="Google Shape;61;p7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endParaRPr/>
            </a:p>
          </p:txBody>
        </p:sp>
        <p:pic>
          <p:nvPicPr>
            <p:cNvPr id="62" name="Google Shape;62;p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Biology">
  <p:cSld name="Title Slide 2_1_1_1_1_1_1_1">
    <p:bg>
      <p:bgPr>
        <a:solidFill>
          <a:srgbClr val="BEF2BD"/>
        </a:soli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8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Biology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" name="Google Shape;68;p8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69" name="Google Shape;69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s">
  <p:cSld name="Title Slide 2_1_1_1_1_1_1_1_1">
    <p:bg>
      <p:bgPr>
        <a:solidFill>
          <a:srgbClr val="BEF2BD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9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" name="Google Shape;75;p9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6" name="Google Shape;76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78" name="Google Shape;78;p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79" name="Google Shape;79;p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0" name="Google Shape;80;p9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endParaRPr/>
            </a:p>
          </p:txBody>
        </p:sp>
        <p:pic>
          <p:nvPicPr>
            <p:cNvPr id="81" name="Google Shape;81;p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hemistry">
  <p:cSld name="Title Slide 2_1_1_1_1_1_1_1_1_1">
    <p:bg>
      <p:bgPr>
        <a:solidFill>
          <a:srgbClr val="BEF2BD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0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Chemistry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" name="Google Shape;87;p10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8" name="Google Shape;88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1 Outcome">
  <p:cSld name="CUSTOM_5">
    <p:bg>
      <p:bgPr>
        <a:solidFill>
          <a:srgbClr val="BEF2BD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1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800" b="1">
                <a:latin typeface="Lexend"/>
                <a:ea typeface="Lexend"/>
                <a:cs typeface="Lexend"/>
                <a:sym typeface="Lexend"/>
              </a:rPr>
              <a:t>Outcome</a:t>
            </a:r>
            <a:endParaRPr sz="2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1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000"/>
              <a:buNone/>
              <a:defRPr sz="2000"/>
            </a:lvl1pPr>
            <a:lvl2pPr lvl="1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2 Hidden guidance slide">
  <p:cSld name="CUSTOM_1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2"/>
          <p:cNvSpPr txBox="1"/>
          <p:nvPr/>
        </p:nvSpPr>
        <p:spPr>
          <a:xfrm>
            <a:off x="177375" y="7248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lang="en-GB" sz="1200" i="1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" name="Google Shape;96;p12"/>
          <p:cNvSpPr txBox="1"/>
          <p:nvPr/>
        </p:nvSpPr>
        <p:spPr>
          <a:xfrm>
            <a:off x="177375" y="248475"/>
            <a:ext cx="4241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" name="Google Shape;97;p12"/>
          <p:cNvSpPr txBox="1"/>
          <p:nvPr/>
        </p:nvSpPr>
        <p:spPr>
          <a:xfrm>
            <a:off x="4825725" y="248475"/>
            <a:ext cx="4012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8" name="Google Shape;98;p12"/>
          <p:cNvSpPr txBox="1"/>
          <p:nvPr/>
        </p:nvSpPr>
        <p:spPr>
          <a:xfrm>
            <a:off x="177375" y="30535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9" name="Google Shape;99;p12"/>
          <p:cNvSpPr txBox="1"/>
          <p:nvPr/>
        </p:nvSpPr>
        <p:spPr>
          <a:xfrm>
            <a:off x="4825725" y="724875"/>
            <a:ext cx="40128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Advice on                                          to </a:t>
            </a:r>
            <a:r>
              <a:rPr lang="en-GB" sz="1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bring the lesson to life in your classroom and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best fit the needs of your pupils.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00" name="Google Shape;100;p12"/>
          <p:cNvGrpSpPr/>
          <p:nvPr/>
        </p:nvGrpSpPr>
        <p:grpSpPr>
          <a:xfrm>
            <a:off x="2498516" y="1415817"/>
            <a:ext cx="1745270" cy="1430724"/>
            <a:chOff x="2642961" y="1644312"/>
            <a:chExt cx="1454634" cy="1195657"/>
          </a:xfrm>
        </p:grpSpPr>
        <p:pic>
          <p:nvPicPr>
            <p:cNvPr id="101" name="Google Shape;101;p12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02" name="Google Shape;102;p1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03" name="Google Shape;103;p1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04" name="Google Shape;104;p1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105" name="Google Shape;105;p12"/>
          <p:cNvPicPr preferRelativeResize="0"/>
          <p:nvPr/>
        </p:nvPicPr>
        <p:blipFill>
          <a:blip r:embed="rId6">
            <a:alphaModFix/>
          </a:blip>
          <a:srcRect l="3910" b="5222"/>
          <a:stretch>
            <a:fillRect/>
          </a:stretch>
        </p:blipFill>
        <p:spPr>
          <a:xfrm>
            <a:off x="1252313" y="34173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46350" y="15494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3)">
  <p:cSld name="CUSTOM_3_1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09" name="Google Shape;109;p13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3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3"/>
          <p:cNvSpPr txBox="1">
            <a:spLocks noGrp="1"/>
          </p:cNvSpPr>
          <p:nvPr>
            <p:ph type="subTitle" idx="1"/>
          </p:nvPr>
        </p:nvSpPr>
        <p:spPr>
          <a:xfrm>
            <a:off x="323994" y="99364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2" name="Google Shape;112;p13"/>
          <p:cNvSpPr txBox="1">
            <a:spLocks noGrp="1"/>
          </p:cNvSpPr>
          <p:nvPr>
            <p:ph type="subTitle" idx="2"/>
          </p:nvPr>
        </p:nvSpPr>
        <p:spPr>
          <a:xfrm>
            <a:off x="323994" y="223873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3" name="Google Shape;113;p13"/>
          <p:cNvSpPr txBox="1">
            <a:spLocks noGrp="1"/>
          </p:cNvSpPr>
          <p:nvPr>
            <p:ph type="subTitle" idx="3"/>
          </p:nvPr>
        </p:nvSpPr>
        <p:spPr>
          <a:xfrm>
            <a:off x="323994" y="348382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.1 Keywords definitions (3)">
  <p:cSld name="CUSTOM_3_1_1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16" name="Google Shape;116;p14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4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4"/>
          <p:cNvSpPr txBox="1">
            <a:spLocks noGrp="1"/>
          </p:cNvSpPr>
          <p:nvPr>
            <p:ph type="subTitle" idx="1"/>
          </p:nvPr>
        </p:nvSpPr>
        <p:spPr>
          <a:xfrm>
            <a:off x="324000" y="993650"/>
            <a:ext cx="8496000" cy="544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9" name="Google Shape;119;p14"/>
          <p:cNvSpPr txBox="1">
            <a:spLocks noGrp="1"/>
          </p:cNvSpPr>
          <p:nvPr>
            <p:ph type="subTitle" idx="2"/>
          </p:nvPr>
        </p:nvSpPr>
        <p:spPr>
          <a:xfrm>
            <a:off x="324001" y="2238725"/>
            <a:ext cx="84960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0" name="Google Shape;120;p14"/>
          <p:cNvSpPr txBox="1">
            <a:spLocks noGrp="1"/>
          </p:cNvSpPr>
          <p:nvPr>
            <p:ph type="subTitle" idx="3"/>
          </p:nvPr>
        </p:nvSpPr>
        <p:spPr>
          <a:xfrm>
            <a:off x="324001" y="3483825"/>
            <a:ext cx="84960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1 Keyword (4)">
  <p:cSld name="CUSTOM_27_1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23" name="Google Shape;123;p15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5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5" name="Google Shape;125;p15"/>
          <p:cNvSpPr txBox="1">
            <a:spLocks noGrp="1"/>
          </p:cNvSpPr>
          <p:nvPr>
            <p:ph type="subTitle" idx="2"/>
          </p:nvPr>
        </p:nvSpPr>
        <p:spPr>
          <a:xfrm>
            <a:off x="324000" y="190562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6" name="Google Shape;126;p15"/>
          <p:cNvSpPr txBox="1">
            <a:spLocks noGrp="1"/>
          </p:cNvSpPr>
          <p:nvPr>
            <p:ph type="subTitle" idx="3"/>
          </p:nvPr>
        </p:nvSpPr>
        <p:spPr>
          <a:xfrm>
            <a:off x="324000" y="28976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7" name="Google Shape;127;p15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8" name="Google Shape;128;p1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1.1 Keyword definitions (4)">
  <p:cSld name="CUSTOM_27_1_2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31" name="Google Shape;131;p16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6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3" name="Google Shape;133;p16"/>
          <p:cNvSpPr txBox="1">
            <a:spLocks noGrp="1"/>
          </p:cNvSpPr>
          <p:nvPr>
            <p:ph type="subTitle" idx="2"/>
          </p:nvPr>
        </p:nvSpPr>
        <p:spPr>
          <a:xfrm>
            <a:off x="324000" y="19056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4" name="Google Shape;134;p16"/>
          <p:cNvSpPr txBox="1">
            <a:spLocks noGrp="1"/>
          </p:cNvSpPr>
          <p:nvPr>
            <p:ph type="subTitle" idx="3"/>
          </p:nvPr>
        </p:nvSpPr>
        <p:spPr>
          <a:xfrm>
            <a:off x="324000" y="28976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5" name="Google Shape;135;p16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6" name="Google Shape;136;p1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2 Keywords (5)">
  <p:cSld name="CUSTOM_27_1_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39" name="Google Shape;139;p17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7"/>
          <p:cNvSpPr txBox="1">
            <a:spLocks noGrp="1"/>
          </p:cNvSpPr>
          <p:nvPr>
            <p:ph type="subTitle" idx="1"/>
          </p:nvPr>
        </p:nvSpPr>
        <p:spPr>
          <a:xfrm>
            <a:off x="324000" y="744038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1" name="Google Shape;141;p17"/>
          <p:cNvSpPr txBox="1">
            <a:spLocks noGrp="1"/>
          </p:cNvSpPr>
          <p:nvPr>
            <p:ph type="subTitle" idx="2"/>
          </p:nvPr>
        </p:nvSpPr>
        <p:spPr>
          <a:xfrm>
            <a:off x="324000" y="1588788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2" name="Google Shape;142;p17"/>
          <p:cNvSpPr txBox="1">
            <a:spLocks noGrp="1"/>
          </p:cNvSpPr>
          <p:nvPr>
            <p:ph type="subTitle" idx="3"/>
          </p:nvPr>
        </p:nvSpPr>
        <p:spPr>
          <a:xfrm>
            <a:off x="324000" y="2428437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3" name="Google Shape;143;p17"/>
          <p:cNvSpPr txBox="1">
            <a:spLocks noGrp="1"/>
          </p:cNvSpPr>
          <p:nvPr>
            <p:ph type="subTitle" idx="4"/>
          </p:nvPr>
        </p:nvSpPr>
        <p:spPr>
          <a:xfrm>
            <a:off x="324000" y="3265613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4" name="Google Shape;144;p17"/>
          <p:cNvSpPr txBox="1">
            <a:spLocks noGrp="1"/>
          </p:cNvSpPr>
          <p:nvPr>
            <p:ph type="subTitle" idx="5"/>
          </p:nvPr>
        </p:nvSpPr>
        <p:spPr>
          <a:xfrm>
            <a:off x="324000" y="4103813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5" name="Google Shape;145;p17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2.1 Keywords definitions (5)">
  <p:cSld name="CUSTOM_27_1_1_1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48" name="Google Shape;148;p18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8"/>
          <p:cNvSpPr txBox="1">
            <a:spLocks noGrp="1"/>
          </p:cNvSpPr>
          <p:nvPr>
            <p:ph type="subTitle" idx="1"/>
          </p:nvPr>
        </p:nvSpPr>
        <p:spPr>
          <a:xfrm>
            <a:off x="324000" y="74405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0" name="Google Shape;150;p18"/>
          <p:cNvSpPr txBox="1">
            <a:spLocks noGrp="1"/>
          </p:cNvSpPr>
          <p:nvPr>
            <p:ph type="subTitle" idx="2"/>
          </p:nvPr>
        </p:nvSpPr>
        <p:spPr>
          <a:xfrm>
            <a:off x="324000" y="158880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1" name="Google Shape;151;p18"/>
          <p:cNvSpPr txBox="1">
            <a:spLocks noGrp="1"/>
          </p:cNvSpPr>
          <p:nvPr>
            <p:ph type="subTitle" idx="3"/>
          </p:nvPr>
        </p:nvSpPr>
        <p:spPr>
          <a:xfrm>
            <a:off x="324000" y="24284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9pPr>
          </a:lstStyle>
          <a:p>
            <a:endParaRPr/>
          </a:p>
        </p:txBody>
      </p:sp>
      <p:sp>
        <p:nvSpPr>
          <p:cNvPr id="152" name="Google Shape;152;p18"/>
          <p:cNvSpPr txBox="1">
            <a:spLocks noGrp="1"/>
          </p:cNvSpPr>
          <p:nvPr>
            <p:ph type="subTitle" idx="4"/>
          </p:nvPr>
        </p:nvSpPr>
        <p:spPr>
          <a:xfrm>
            <a:off x="324000" y="32656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9pPr>
          </a:lstStyle>
          <a:p>
            <a:endParaRPr/>
          </a:p>
        </p:txBody>
      </p:sp>
      <p:sp>
        <p:nvSpPr>
          <p:cNvPr id="153" name="Google Shape;153;p18"/>
          <p:cNvSpPr txBox="1">
            <a:spLocks noGrp="1"/>
          </p:cNvSpPr>
          <p:nvPr>
            <p:ph type="subTitle" idx="5"/>
          </p:nvPr>
        </p:nvSpPr>
        <p:spPr>
          <a:xfrm>
            <a:off x="324000" y="41038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4" name="Google Shape;154;p18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2)">
  <p:cSld name="CUSTOM_3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9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57" name="Google Shape;157;p19"/>
          <p:cNvPicPr preferRelativeResize="0"/>
          <p:nvPr/>
        </p:nvPicPr>
        <p:blipFill>
          <a:blip r:embed="rId2">
            <a:alphaModFix/>
          </a:blip>
          <a:srcRect t="3678" b="3669"/>
          <a:stretch>
            <a:fillRect/>
          </a:stretch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9"/>
          <p:cNvPicPr preferRelativeResize="0"/>
          <p:nvPr/>
        </p:nvPicPr>
        <p:blipFill>
          <a:blip r:embed="rId3">
            <a:alphaModFix/>
          </a:blip>
          <a:srcRect t="3678" b="3669"/>
          <a:stretch>
            <a:fillRect/>
          </a:stretch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9"/>
          <p:cNvPicPr preferRelativeResize="0"/>
          <p:nvPr/>
        </p:nvPicPr>
        <p:blipFill>
          <a:blip r:embed="rId4">
            <a:alphaModFix/>
          </a:blip>
          <a:srcRect l="74623"/>
          <a:stretch>
            <a:fillRect/>
          </a:stretch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0" name="Google Shape;160;p19"/>
          <p:cNvCxnSpPr>
            <a:endCxn id="161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62" name="Google Shape;162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9"/>
          <p:cNvSpPr txBox="1">
            <a:spLocks noGrp="1"/>
          </p:cNvSpPr>
          <p:nvPr>
            <p:ph type="title"/>
          </p:nvPr>
        </p:nvSpPr>
        <p:spPr>
          <a:xfrm>
            <a:off x="1224000" y="2098125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64" name="Google Shape;164;p19"/>
          <p:cNvSpPr txBox="1">
            <a:spLocks noGrp="1"/>
          </p:cNvSpPr>
          <p:nvPr>
            <p:ph type="title" idx="2"/>
          </p:nvPr>
        </p:nvSpPr>
        <p:spPr>
          <a:xfrm>
            <a:off x="1224000" y="3053050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61" name="Google Shape;161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9"/>
          <p:cNvPicPr preferRelativeResize="0"/>
          <p:nvPr/>
        </p:nvPicPr>
        <p:blipFill>
          <a:blip r:embed="rId7">
            <a:alphaModFix/>
          </a:blip>
          <a:srcRect t="1699" b="1709"/>
          <a:stretch>
            <a:fillRect/>
          </a:stretch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19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7" name="Google Shape;167;p19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3)">
  <p:cSld name="CUSTOM_3_2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20"/>
          <p:cNvPicPr preferRelativeResize="0"/>
          <p:nvPr/>
        </p:nvPicPr>
        <p:blipFill>
          <a:blip r:embed="rId2">
            <a:alphaModFix/>
          </a:blip>
          <a:srcRect t="4429" b="4438"/>
          <a:stretch>
            <a:fillRect/>
          </a:stretch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0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0"/>
          <p:cNvPicPr preferRelativeResize="0"/>
          <p:nvPr/>
        </p:nvPicPr>
        <p:blipFill>
          <a:blip r:embed="rId4">
            <a:alphaModFix/>
          </a:blip>
          <a:srcRect t="3678" b="3669"/>
          <a:stretch>
            <a:fillRect/>
          </a:stretch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0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0"/>
          <p:cNvPicPr preferRelativeResize="0"/>
          <p:nvPr/>
        </p:nvPicPr>
        <p:blipFill>
          <a:blip r:embed="rId5">
            <a:alphaModFix/>
          </a:blip>
          <a:srcRect t="3678" b="3669"/>
          <a:stretch>
            <a:fillRect/>
          </a:stretch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0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5" name="Google Shape;175;p20"/>
          <p:cNvCxnSpPr>
            <a:endCxn id="176" idx="2"/>
          </p:cNvCxnSpPr>
          <p:nvPr/>
        </p:nvCxnSpPr>
        <p:spPr>
          <a:xfrm flipH="1">
            <a:off x="647802" y="1841898"/>
            <a:ext cx="0" cy="23664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76" name="Google Shape;176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20"/>
          <p:cNvSpPr txBox="1">
            <a:spLocks noGrp="1"/>
          </p:cNvSpPr>
          <p:nvPr>
            <p:ph type="title"/>
          </p:nvPr>
        </p:nvSpPr>
        <p:spPr>
          <a:xfrm>
            <a:off x="1224600" y="1787025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79" name="Google Shape;179;p20"/>
          <p:cNvSpPr txBox="1">
            <a:spLocks noGrp="1"/>
          </p:cNvSpPr>
          <p:nvPr>
            <p:ph type="title" idx="2"/>
          </p:nvPr>
        </p:nvSpPr>
        <p:spPr>
          <a:xfrm>
            <a:off x="1224000" y="2830775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20"/>
          <p:cNvSpPr txBox="1">
            <a:spLocks noGrp="1"/>
          </p:cNvSpPr>
          <p:nvPr>
            <p:ph type="title" idx="3"/>
          </p:nvPr>
        </p:nvSpPr>
        <p:spPr>
          <a:xfrm>
            <a:off x="1224000" y="3758277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81" name="Google Shape;181;p2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0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83" name="Google Shape;183;p20"/>
          <p:cNvPicPr preferRelativeResize="0"/>
          <p:nvPr/>
        </p:nvPicPr>
        <p:blipFill>
          <a:blip r:embed="rId9">
            <a:alphaModFix/>
          </a:blip>
          <a:srcRect t="1699" b="1709"/>
          <a:stretch>
            <a:fillRect/>
          </a:stretch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0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5" name="Google Shape;185;p20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4)">
  <p:cSld name="CUSTOM_4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21"/>
          <p:cNvPicPr preferRelativeResize="0"/>
          <p:nvPr/>
        </p:nvPicPr>
        <p:blipFill>
          <a:blip r:embed="rId2">
            <a:alphaModFix/>
          </a:blip>
          <a:srcRect t="4429" b="4438"/>
          <a:stretch>
            <a:fillRect/>
          </a:stretch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1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1"/>
          <p:cNvPicPr preferRelativeResize="0"/>
          <p:nvPr/>
        </p:nvPicPr>
        <p:blipFill>
          <a:blip r:embed="rId4">
            <a:alphaModFix/>
          </a:blip>
          <a:srcRect t="4387" b="4396"/>
          <a:stretch>
            <a:fillRect/>
          </a:stretch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1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1"/>
          <p:cNvPicPr preferRelativeResize="0"/>
          <p:nvPr/>
        </p:nvPicPr>
        <p:blipFill>
          <a:blip r:embed="rId5">
            <a:alphaModFix/>
          </a:blip>
          <a:srcRect t="3678" b="3669"/>
          <a:stretch>
            <a:fillRect/>
          </a:stretch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1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21"/>
          <p:cNvPicPr preferRelativeResize="0"/>
          <p:nvPr/>
        </p:nvPicPr>
        <p:blipFill>
          <a:blip r:embed="rId6">
            <a:alphaModFix/>
          </a:blip>
          <a:srcRect t="3678" b="3669"/>
          <a:stretch>
            <a:fillRect/>
          </a:stretch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1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5" name="Google Shape;195;p21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96" name="Google Shape;196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2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1"/>
          <p:cNvSpPr txBox="1">
            <a:spLocks noGrp="1"/>
          </p:cNvSpPr>
          <p:nvPr>
            <p:ph type="title"/>
          </p:nvPr>
        </p:nvSpPr>
        <p:spPr>
          <a:xfrm>
            <a:off x="1224600" y="1462150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00" name="Google Shape;200;p21"/>
          <p:cNvSpPr txBox="1">
            <a:spLocks noGrp="1"/>
          </p:cNvSpPr>
          <p:nvPr>
            <p:ph type="title" idx="2"/>
          </p:nvPr>
        </p:nvSpPr>
        <p:spPr>
          <a:xfrm>
            <a:off x="1224600" y="2292200"/>
            <a:ext cx="6850800" cy="572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01" name="Google Shape;201;p21"/>
          <p:cNvSpPr txBox="1">
            <a:spLocks noGrp="1"/>
          </p:cNvSpPr>
          <p:nvPr>
            <p:ph type="title" idx="3"/>
          </p:nvPr>
        </p:nvSpPr>
        <p:spPr>
          <a:xfrm>
            <a:off x="1224600" y="3170276"/>
            <a:ext cx="6850800" cy="53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02" name="Google Shape;202;p21"/>
          <p:cNvSpPr txBox="1">
            <a:spLocks noGrp="1"/>
          </p:cNvSpPr>
          <p:nvPr>
            <p:ph type="title" idx="4"/>
          </p:nvPr>
        </p:nvSpPr>
        <p:spPr>
          <a:xfrm>
            <a:off x="1224600" y="3971352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203" name="Google Shape;203;p21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21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05" name="Google Shape;205;p21"/>
          <p:cNvPicPr preferRelativeResize="0"/>
          <p:nvPr/>
        </p:nvPicPr>
        <p:blipFill>
          <a:blip r:embed="rId11">
            <a:alphaModFix/>
          </a:blip>
          <a:srcRect t="1699" b="1709"/>
          <a:stretch>
            <a:fillRect/>
          </a:stretch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1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7" name="Google Shape;207;p21"/>
          <p:cNvSpPr txBox="1">
            <a:spLocks noGrp="1"/>
          </p:cNvSpPr>
          <p:nvPr>
            <p:ph type="title" idx="5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0 Explanation blank - purple ">
  <p:cSld name="TITLE_AND_TWO_COLUMNS_1_1_6_2_1_4"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Google Shape;209;p2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2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11" name="Google Shape;211;p2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12" name="Google Shape;212;p2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13" name="Google Shape;213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2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0 Explanation blank - jade">
  <p:cSld name="TITLE_AND_TWO_COLUMNS_1_1_6_2_1_2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Google Shape;216;p23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2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18" name="Google Shape;218;p2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19" name="Google Shape;219;p23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0" name="Google Shape;220;p2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21" name="Google Shape;22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0 Explanation blank - blue ">
  <p:cSld name="TITLE_AND_TWO_COLUMNS_1_1_6_2_2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24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2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25" name="Google Shape;225;p2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26" name="Google Shape;226;p24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7" name="Google Shape;227;p2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28" name="Google Shape;228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0 Explanation blank - pink ">
  <p:cSld name="TITLE_AND_TWO_COLUMNS_1_1_6_2_1_1"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25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2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32" name="Google Shape;232;p2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3" name="Google Shape;233;p25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4" name="Google Shape;234;p2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35" name="Google Shape;23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1 I do We do - purple">
  <p:cSld name="TITLE_AND_TWO_COLUMNS_1_1_9_2_2">
    <p:bg>
      <p:bgPr>
        <a:solidFill>
          <a:srgbClr val="F3EEFB"/>
        </a:solidFill>
        <a:effectLst/>
      </p:bgPr>
    </p:bg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6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38" name="Google Shape;238;p2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2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40" name="Google Shape;240;p26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41" name="Google Shape;241;p26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42" name="Google Shape;242;p2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43" name="Google Shape;243;p26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44" name="Google Shape;244;p2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5" name="Google Shape;245;p26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46" name="Google Shape;246;p26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47" name="Google Shape;247;p2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8" name="Google Shape;248;p26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1 I do We do - jade">
  <p:cSld name="TITLE_AND_TWO_COLUMNS_1_1_9_2_2_1_1">
    <p:bg>
      <p:bgPr>
        <a:solidFill>
          <a:srgbClr val="E6F2F2"/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27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51" name="Google Shape;251;p27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2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53" name="Google Shape;253;p27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54" name="Google Shape;254;p27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55" name="Google Shape;255;p2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56" name="Google Shape;256;p27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57" name="Google Shape;257;p2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8" name="Google Shape;258;p27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59" name="Google Shape;259;p27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60" name="Google Shape;260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1" name="Google Shape;261;p27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1 I do We do - blue">
  <p:cSld name="TITLE_AND_TWO_COLUMNS_1_1_9_2_3">
    <p:bg>
      <p:bgPr>
        <a:solidFill>
          <a:srgbClr val="EBEDFE"/>
        </a:solidFill>
        <a:effectLst/>
      </p:bgPr>
    </p:bg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8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64" name="Google Shape;264;p28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2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66" name="Google Shape;266;p28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7" name="Google Shape;267;p28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8" name="Google Shape;268;p2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69" name="Google Shape;269;p28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70" name="Google Shape;270;p2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1" name="Google Shape;271;p28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72" name="Google Shape;272;p28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73" name="Google Shape;273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4" name="Google Shape;274;p28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1 I do We do - pink">
  <p:cSld name="TITLE_AND_TWO_COLUMNS_1_1_9_2_2_1_1_1">
    <p:bg>
      <p:bgPr>
        <a:solidFill>
          <a:srgbClr val="FAEAF6"/>
        </a:solidFill>
        <a:effectLst/>
      </p:bgPr>
    </p:bg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9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77" name="Google Shape;277;p29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2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79" name="Google Shape;279;p29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80" name="Google Shape;280;p29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81" name="Google Shape;281;p2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82" name="Google Shape;282;p29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83" name="Google Shape;283;p2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4" name="Google Shape;284;p29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85" name="Google Shape;285;p29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86" name="Google Shape;286;p2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7" name="Google Shape;287;p29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2 CfU true/false justify - purple">
  <p:cSld name="TITLE_AND_TWO_COLUMNS_1_1_9_1_3_1">
    <p:bg>
      <p:bgPr>
        <a:solidFill>
          <a:srgbClr val="F3EEFB"/>
        </a:solidFill>
        <a:effectLst/>
      </p:bgPr>
    </p:bg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" name="Google Shape;289;p3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3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3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93" name="Google Shape;293;p30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4" name="Google Shape;294;p30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5" name="Google Shape;295;p30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6" name="Google Shape;296;p30"/>
          <p:cNvSpPr txBox="1">
            <a:spLocks noGrp="1"/>
          </p:cNvSpPr>
          <p:nvPr>
            <p:ph type="subTitle" idx="1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97" name="Google Shape;297;p30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98" name="Google Shape;298;p30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99" name="Google Shape;299;p30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00" name="Google Shape;300;p30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1" name="Google Shape;301;p30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02" name="Google Shape;302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3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4" name="Google Shape;304;p3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05" name="Google Shape;305;p30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06" name="Google Shape;306;p3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7" name="Google Shape;307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08" name="Google Shape;308;p30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09" name="Google Shape;309;p3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0" name="Google Shape;310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2 CfU true/false justify - jade">
  <p:cSld name="TITLE_AND_TWO_COLUMNS_1_1_9_1_3_1_1_1">
    <p:bg>
      <p:bgPr>
        <a:solidFill>
          <a:srgbClr val="E6F2F2"/>
        </a:solidFill>
        <a:effectLst/>
      </p:bgPr>
    </p:bg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" name="Google Shape;312;p31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13" name="Google Shape;313;p3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14" name="Google Shape;314;p31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5" name="Google Shape;315;p31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6" name="Google Shape;316;p31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7" name="Google Shape;317;p31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18" name="Google Shape;318;p31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19" name="Google Shape;319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3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1" name="Google Shape;321;p3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22" name="Google Shape;322;p31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23" name="Google Shape;323;p31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24" name="Google Shape;324;p31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25" name="Google Shape;325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6" name="Google Shape;326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27" name="Google Shape;327;p31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28" name="Google Shape;328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9" name="Google Shape;329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30" name="Google Shape;330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31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3" name="Google Shape;333;p31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2 CfU true/false justify - blue">
  <p:cSld name="TITLE_AND_TWO_COLUMNS_1_1_9_1_3_2">
    <p:bg>
      <p:bgPr>
        <a:solidFill>
          <a:srgbClr val="EBEDFE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32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36" name="Google Shape;336;p3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37" name="Google Shape;337;p32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8" name="Google Shape;338;p32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9" name="Google Shape;339;p32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0" name="Google Shape;340;p32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41" name="Google Shape;341;p32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42" name="Google Shape;342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3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4" name="Google Shape;344;p3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45" name="Google Shape;345;p32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46" name="Google Shape;346;p32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47" name="Google Shape;347;p32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48" name="Google Shape;348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9" name="Google Shape;349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50" name="Google Shape;350;p32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51" name="Google Shape;351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2" name="Google Shape;352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53" name="Google Shape;353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32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6" name="Google Shape;356;p32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2 CfU true/false justify - pink">
  <p:cSld name="TITLE_AND_TWO_COLUMNS_1_1_9_1_3_1_1_1_1">
    <p:bg>
      <p:bgPr>
        <a:solidFill>
          <a:srgbClr val="FAEAF6"/>
        </a:solidFill>
        <a:effectLst/>
      </p:bgPr>
    </p:bg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Google Shape;358;p33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59" name="Google Shape;359;p3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60" name="Google Shape;360;p33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1" name="Google Shape;361;p33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2" name="Google Shape;362;p33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3" name="Google Shape;363;p33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4" name="Google Shape;364;p33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65" name="Google Shape;365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3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7" name="Google Shape;367;p3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68" name="Google Shape;368;p33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9" name="Google Shape;369;p33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70" name="Google Shape;370;p33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71" name="Google Shape;371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2" name="Google Shape;372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73" name="Google Shape;373;p33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74" name="Google Shape;374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5" name="Google Shape;375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76" name="Google Shape;376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78" name="Google Shape;378;p33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9" name="Google Shape;379;p33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3 CfU 3 options - purple">
  <p:cSld name="TITLE_AND_TWO_COLUMNS_1_1_7_1">
    <p:bg>
      <p:bgPr>
        <a:solidFill>
          <a:srgbClr val="F3EEFB"/>
        </a:solidFill>
        <a:effectLst/>
      </p:bgPr>
    </p:bg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1" name="Google Shape;381;p3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82" name="Google Shape;382;p3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83" name="Google Shape;383;p3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84" name="Google Shape;384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3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86" name="Google Shape;386;p3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87" name="Google Shape;387;p34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8" name="Google Shape;388;p34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9" name="Google Shape;389;p34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90" name="Google Shape;390;p34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391" name="Google Shape;391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2" name="Google Shape;392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3" name="Google Shape;393;p34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394" name="Google Shape;394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5" name="Google Shape;395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6" name="Google Shape;396;p34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397" name="Google Shape;397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8" name="Google Shape;398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3 CfU 3 options - jade">
  <p:cSld name="TITLE_AND_TWO_COLUMNS_1_1_7_1_1_1">
    <p:bg>
      <p:bgPr>
        <a:solidFill>
          <a:srgbClr val="E6F2F2"/>
        </a:solidFill>
        <a:effectLst/>
      </p:bgPr>
    </p:bg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Google Shape;400;p35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01" name="Google Shape;401;p3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2" name="Google Shape;402;p3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03" name="Google Shape;403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04" name="Google Shape;404;p3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5" name="Google Shape;405;p3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06" name="Google Shape;406;p35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07" name="Google Shape;407;p35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08" name="Google Shape;408;p35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09" name="Google Shape;409;p35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10" name="Google Shape;410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1" name="Google Shape;411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12" name="Google Shape;412;p35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13" name="Google Shape;413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4" name="Google Shape;414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15" name="Google Shape;415;p35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16" name="Google Shape;416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7" name="Google Shape;417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3 CfU 3 options - blue">
  <p:cSld name="TITLE_AND_TWO_COLUMNS_1_1_7_2">
    <p:bg>
      <p:bgPr>
        <a:solidFill>
          <a:srgbClr val="EBEDFE"/>
        </a:solidFill>
        <a:effectLst/>
      </p:bgPr>
    </p:bg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" name="Google Shape;419;p36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20" name="Google Shape;420;p3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21" name="Google Shape;421;p36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22" name="Google Shape;422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23" name="Google Shape;423;p3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4" name="Google Shape;424;p3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25" name="Google Shape;425;p36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6" name="Google Shape;426;p36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7" name="Google Shape;427;p36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28" name="Google Shape;428;p36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29" name="Google Shape;429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0" name="Google Shape;430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31" name="Google Shape;431;p36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32" name="Google Shape;432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3" name="Google Shape;433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34" name="Google Shape;434;p36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35" name="Google Shape;435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6" name="Google Shape;436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3 CfU 3 options - pink">
  <p:cSld name="TITLE_AND_TWO_COLUMNS_1_1_7_1_1_1_1">
    <p:bg>
      <p:bgPr>
        <a:solidFill>
          <a:srgbClr val="FAEAF6"/>
        </a:solidFill>
        <a:effectLst/>
      </p:bgPr>
    </p:bg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8" name="Google Shape;438;p37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Google Shape;439;p3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40" name="Google Shape;440;p37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41" name="Google Shape;441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42" name="Google Shape;442;p3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43" name="Google Shape;443;p3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44" name="Google Shape;444;p37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45" name="Google Shape;445;p37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46" name="Google Shape;446;p37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47" name="Google Shape;447;p37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48" name="Google Shape;448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9" name="Google Shape;449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50" name="Google Shape;450;p37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51" name="Google Shape;451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52" name="Google Shape;452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53" name="Google Shape;453;p37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54" name="Google Shape;454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55" name="Google Shape;455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4 CfU 4 options - purple">
  <p:cSld name="TITLE_AND_TWO_COLUMNS_1_1_8_1">
    <p:bg>
      <p:bgPr>
        <a:solidFill>
          <a:srgbClr val="F3EEFB"/>
        </a:solidFill>
        <a:effectLst/>
      </p:bgPr>
    </p:bg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7" name="Google Shape;457;p3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58" name="Google Shape;458;p3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59" name="Google Shape;459;p38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60" name="Google Shape;460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61" name="Google Shape;461;p3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62" name="Google Shape;462;p3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63" name="Google Shape;463;p38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4" name="Google Shape;464;p38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5" name="Google Shape;465;p38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6" name="Google Shape;466;p38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67" name="Google Shape;467;p38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68" name="Google Shape;468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9" name="Google Shape;469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0" name="Google Shape;470;p38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71" name="Google Shape;471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2" name="Google Shape;472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3" name="Google Shape;473;p38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74" name="Google Shape;474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5" name="Google Shape;475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6" name="Google Shape;476;p38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477" name="Google Shape;477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8" name="Google Shape;478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4 CfU 4 options - jade">
  <p:cSld name="TITLE_AND_TWO_COLUMNS_1_1_8_1_1_1">
    <p:bg>
      <p:bgPr>
        <a:solidFill>
          <a:srgbClr val="E6F2F2"/>
        </a:solidFill>
        <a:effectLst/>
      </p:bgPr>
    </p:bg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0" name="Google Shape;480;p39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p3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82" name="Google Shape;482;p39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83" name="Google Shape;483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84" name="Google Shape;484;p3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5" name="Google Shape;485;p39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6" name="Google Shape;486;p39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7" name="Google Shape;487;p39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8" name="Google Shape;488;p39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9" name="Google Shape;489;p39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90" name="Google Shape;490;p39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91" name="Google Shape;491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2" name="Google Shape;492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3" name="Google Shape;493;p39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94" name="Google Shape;494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5" name="Google Shape;495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6" name="Google Shape;496;p39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97" name="Google Shape;497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8" name="Google Shape;498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9" name="Google Shape;499;p39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00" name="Google Shape;500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01" name="Google Shape;501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4 CfU 4 options - blue">
  <p:cSld name="TITLE_AND_TWO_COLUMNS_1_1_8_2">
    <p:bg>
      <p:bgPr>
        <a:solidFill>
          <a:srgbClr val="EBEDFE"/>
        </a:solidFill>
        <a:effectLst/>
      </p:bgPr>
    </p:bg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3" name="Google Shape;503;p40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04" name="Google Shape;504;p4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505" name="Google Shape;505;p40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06" name="Google Shape;506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07" name="Google Shape;507;p4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8" name="Google Shape;508;p4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09" name="Google Shape;509;p40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10" name="Google Shape;510;p40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11" name="Google Shape;511;p40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12" name="Google Shape;512;p40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13" name="Google Shape;513;p40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14" name="Google Shape;514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5" name="Google Shape;515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6" name="Google Shape;516;p40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17" name="Google Shape;517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8" name="Google Shape;518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9" name="Google Shape;519;p40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20" name="Google Shape;520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1" name="Google Shape;521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22" name="Google Shape;522;p40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23" name="Google Shape;523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4" name="Google Shape;524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4 CfU 4 options - pink">
  <p:cSld name="TITLE_AND_TWO_COLUMNS_1_1_8_1_1_1_1">
    <p:bg>
      <p:bgPr>
        <a:solidFill>
          <a:srgbClr val="FAEAF6"/>
        </a:solidFill>
        <a:effectLst/>
      </p:bgPr>
    </p:bg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6" name="Google Shape;526;p41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27" name="Google Shape;527;p4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528" name="Google Shape;528;p41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29" name="Google Shape;529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30" name="Google Shape;530;p4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31" name="Google Shape;531;p4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32" name="Google Shape;532;p41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3" name="Google Shape;533;p41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4" name="Google Shape;534;p41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5" name="Google Shape;535;p41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36" name="Google Shape;536;p41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37" name="Google Shape;537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8" name="Google Shape;538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39" name="Google Shape;539;p41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40" name="Google Shape;540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1" name="Google Shape;541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42" name="Google Shape;542;p41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43" name="Google Shape;543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4" name="Google Shape;544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45" name="Google Shape;545;p41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46" name="Google Shape;546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7" name="Google Shape;547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5 CfU 3 image options - purple">
  <p:cSld name="TITLE_AND_TWO_COLUMNS_1_1_7_1_1_2">
    <p:bg>
      <p:bgPr>
        <a:solidFill>
          <a:srgbClr val="F3EEFB"/>
        </a:solidFill>
        <a:effectLst/>
      </p:bgPr>
    </p:bg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9" name="Google Shape;549;p4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50" name="Google Shape;550;p4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551" name="Google Shape;551;p42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52" name="Google Shape;552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53" name="Google Shape;553;p4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4" name="Google Shape;554;p4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55" name="Google Shape;555;p42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56" name="Google Shape;556;p42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57" name="Google Shape;557;p42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grpSp>
        <p:nvGrpSpPr>
          <p:cNvPr id="558" name="Google Shape;558;p42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59" name="Google Shape;559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0" name="Google Shape;560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61" name="Google Shape;561;p42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62" name="Google Shape;562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3" name="Google Shape;563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64" name="Google Shape;564;p42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65" name="Google Shape;565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6" name="Google Shape;566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5 CfU 3 image options - jade">
  <p:cSld name="TITLE_AND_TWO_COLUMNS_1_1_7_1_1_1_2">
    <p:bg>
      <p:bgPr>
        <a:solidFill>
          <a:srgbClr val="E6F2F2"/>
        </a:solidFill>
        <a:effectLst/>
      </p:bgPr>
    </p:bg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8" name="Google Shape;568;p43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69" name="Google Shape;569;p4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570" name="Google Shape;570;p43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71" name="Google Shape;571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72" name="Google Shape;572;p4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73" name="Google Shape;573;p4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74" name="Google Shape;574;p43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75" name="Google Shape;575;p43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76" name="Google Shape;576;p43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grpSp>
        <p:nvGrpSpPr>
          <p:cNvPr id="577" name="Google Shape;577;p43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78" name="Google Shape;578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9" name="Google Shape;579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0" name="Google Shape;580;p43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81" name="Google Shape;581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2" name="Google Shape;582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3" name="Google Shape;583;p43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84" name="Google Shape;584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5" name="Google Shape;585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5 CfU 3  image options - blue ">
  <p:cSld name="TITLE_AND_TWO_COLUMNS_1_1_7_2_1">
    <p:bg>
      <p:bgPr>
        <a:solidFill>
          <a:srgbClr val="EBEDFE"/>
        </a:solidFill>
        <a:effectLst/>
      </p:bgPr>
    </p:bg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7" name="Google Shape;587;p44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88" name="Google Shape;588;p4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589" name="Google Shape;589;p4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90" name="Google Shape;590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91" name="Google Shape;591;p4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92" name="Google Shape;592;p4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93" name="Google Shape;593;p44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94" name="Google Shape;594;p44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95" name="Google Shape;595;p44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grpSp>
        <p:nvGrpSpPr>
          <p:cNvPr id="596" name="Google Shape;596;p44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97" name="Google Shape;597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8" name="Google Shape;598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99" name="Google Shape;599;p44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00" name="Google Shape;600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1" name="Google Shape;601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02" name="Google Shape;602;p44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03" name="Google Shape;603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4" name="Google Shape;604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5 CfU 3 image options - pink">
  <p:cSld name="TITLE_AND_TWO_COLUMNS_1_1_7_1_1_1_1_1">
    <p:bg>
      <p:bgPr>
        <a:solidFill>
          <a:srgbClr val="FAEAF6"/>
        </a:solidFill>
        <a:effectLst/>
      </p:bgPr>
    </p:bg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6" name="Google Shape;606;p45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07" name="Google Shape;607;p4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08" name="Google Shape;608;p4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09" name="Google Shape;609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10" name="Google Shape;610;p4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11" name="Google Shape;611;p4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12" name="Google Shape;612;p45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613" name="Google Shape;613;p45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614" name="Google Shape;614;p45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grpSp>
        <p:nvGrpSpPr>
          <p:cNvPr id="615" name="Google Shape;615;p45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16" name="Google Shape;616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7" name="Google Shape;617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18" name="Google Shape;618;p45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19" name="Google Shape;619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0" name="Google Shape;620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21" name="Google Shape;621;p45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22" name="Google Shape;622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3" name="Google Shape;623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6 CfU blank - purple ">
  <p:cSld name="TITLE_AND_TWO_COLUMNS_1_1_6_2">
    <p:bg>
      <p:bgPr>
        <a:solidFill>
          <a:srgbClr val="F3EEFB"/>
        </a:solidFill>
        <a:effectLst/>
      </p:bgPr>
    </p:bg>
    <p:spTree>
      <p:nvGrpSpPr>
        <p:cNvPr id="1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5" name="Google Shape;625;p4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26" name="Google Shape;626;p4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27" name="Google Shape;627;p4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28" name="Google Shape;628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29" name="Google Shape;629;p4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0" name="Google Shape;630;p4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6 CfU blank - jade ">
  <p:cSld name="TITLE_AND_TWO_COLUMNS_1_1_6_2_3_1">
    <p:bg>
      <p:bgPr>
        <a:solidFill>
          <a:srgbClr val="E6F2F2"/>
        </a:solidFill>
        <a:effectLst/>
      </p:bgPr>
    </p:bg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2" name="Google Shape;632;p47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33" name="Google Shape;633;p4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34" name="Google Shape;634;p4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35" name="Google Shape;635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36" name="Google Shape;636;p4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7" name="Google Shape;637;p4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6 CfU blank - blue ">
  <p:cSld name="TITLE_AND_TWO_COLUMNS_1_1_6_3">
    <p:bg>
      <p:bgPr>
        <a:solidFill>
          <a:srgbClr val="EBEDFE"/>
        </a:solidFill>
        <a:effectLst/>
      </p:bgPr>
    </p:bg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9" name="Google Shape;639;p48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40" name="Google Shape;640;p4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41" name="Google Shape;641;p4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42" name="Google Shape;642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43" name="Google Shape;643;p4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4" name="Google Shape;644;p4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6 CfU blank - pink ">
  <p:cSld name="TITLE_AND_TWO_COLUMNS_1_1_6_2_3_1_1">
    <p:bg>
      <p:bgPr>
        <a:solidFill>
          <a:srgbClr val="FAEAF6"/>
        </a:solidFill>
        <a:effectLst/>
      </p:bgPr>
    </p:bg>
    <p:spTree>
      <p:nvGrpSpPr>
        <p:cNvPr id="1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6" name="Google Shape;646;p49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47" name="Google Shape;647;p4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48" name="Google Shape;648;p4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49" name="Google Shape;649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50" name="Google Shape;650;p4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51" name="Google Shape;651;p4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7 Practice - purple ">
  <p:cSld name="TITLE_AND_TWO_COLUMNS_1_1_5_1_3_1_1"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3" name="Google Shape;653;p5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4" name="Google Shape;654;p5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55" name="Google Shape;655;p5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56" name="Google Shape;656;p50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57" name="Google Shape;657;p50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58" name="Google Shape;658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5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7 Practice - jade">
  <p:cSld name="TITLE_AND_TWO_COLUMNS_1_1_5_1_3_1_1_1_1">
    <p:spTree>
      <p:nvGrpSpPr>
        <p:cNvPr id="1" name="Shape 6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1" name="Google Shape;661;p51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62" name="Google Shape;662;p5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63" name="Google Shape;663;p5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64" name="Google Shape;664;p5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5" name="Google Shape;665;p51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6" name="Google Shape;666;p51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67" name="Google Shape;667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7 Practice - blue ">
  <p:cSld name="TITLE_AND_TWO_COLUMNS_1_1_5_1_3_1_2"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9" name="Google Shape;669;p52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70" name="Google Shape;670;p5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71" name="Google Shape;671;p5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72" name="Google Shape;672;p5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73" name="Google Shape;673;p52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74" name="Google Shape;674;p52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75" name="Google Shape;675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7 Practice - pink">
  <p:cSld name="TITLE_AND_TWO_COLUMNS_1_1_5_1_3_1_1_1_1_1">
    <p:spTree>
      <p:nvGrpSpPr>
        <p:cNvPr id="1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7" name="Google Shape;677;p53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78" name="Google Shape;678;p5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79" name="Google Shape;679;p5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80" name="Google Shape;680;p5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1" name="Google Shape;681;p53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2" name="Google Shape;682;p53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83" name="Google Shape;683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8 Feedback - purple">
  <p:cSld name="TITLE_AND_TWO_COLUMNS_1_1_5_1_3_1_1_1">
    <p:bg>
      <p:bgPr>
        <a:solidFill>
          <a:srgbClr val="F3EEFB"/>
        </a:solidFill>
        <a:effectLst/>
      </p:bgPr>
    </p:bg>
    <p:spTree>
      <p:nvGrpSpPr>
        <p:cNvPr id="1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5" name="Google Shape;685;p5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86" name="Google Shape;686;p5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87" name="Google Shape;687;p5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88" name="Google Shape;688;p54"/>
          <p:cNvSpPr txBox="1"/>
          <p:nvPr/>
        </p:nvSpPr>
        <p:spPr>
          <a:xfrm>
            <a:off x="324000" y="45525"/>
            <a:ext cx="109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9" name="Google Shape;689;p54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90" name="Google Shape;690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91" name="Google Shape;691;p5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8 Feedback - jade">
  <p:cSld name="TITLE_AND_TWO_COLUMNS_1_1_5_1_3_1_1_1_1_2">
    <p:bg>
      <p:bgPr>
        <a:solidFill>
          <a:srgbClr val="E6F2F2"/>
        </a:solidFill>
        <a:effectLst/>
      </p:bgPr>
    </p:bg>
    <p:spTree>
      <p:nvGrpSpPr>
        <p:cNvPr id="1" name="Shape 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3" name="Google Shape;693;p55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94" name="Google Shape;694;p5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95" name="Google Shape;695;p5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96" name="Google Shape;696;p55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97" name="Google Shape;697;p55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98" name="Google Shape;698;p5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99" name="Google Shape;699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8 Feedback - blue">
  <p:cSld name="TITLE_AND_TWO_COLUMNS_1_1_5_1_3_1_2_1">
    <p:bg>
      <p:bgPr>
        <a:solidFill>
          <a:srgbClr val="EBEDFE"/>
        </a:solidFill>
        <a:effectLst/>
      </p:bgPr>
    </p:bg>
    <p:spTree>
      <p:nvGrpSpPr>
        <p:cNvPr id="1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1" name="Google Shape;701;p56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02" name="Google Shape;702;p5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703" name="Google Shape;703;p5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04" name="Google Shape;704;p56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5" name="Google Shape;705;p56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06" name="Google Shape;706;p5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07" name="Google Shape;707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8 Feedback - pink">
  <p:cSld name="TITLE_AND_TWO_COLUMNS_1_1_5_1_3_1_1_1_1_1_1">
    <p:bg>
      <p:bgPr>
        <a:solidFill>
          <a:srgbClr val="FAEAF6"/>
        </a:solidFill>
        <a:effectLst/>
      </p:bgPr>
    </p:bg>
    <p:spTree>
      <p:nvGrpSpPr>
        <p:cNvPr id="1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9" name="Google Shape;709;p57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10" name="Google Shape;710;p5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711" name="Google Shape;711;p5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12" name="Google Shape;712;p57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3" name="Google Shape;713;p57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14" name="Google Shape;714;p5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15" name="Google Shape;715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1">
  <p:cSld name="TITLE_AND_TWO_COLUMNS_1_1_5_1_2_1">
    <p:spTree>
      <p:nvGrpSpPr>
        <p:cNvPr id="1" name="Shape 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" name="Google Shape;717;p58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718" name="Google Shape;718;p58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19" name="Google Shape;719;p58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20" name="Google Shape;720;p58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1" name="Google Shape;721;p58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2">
  <p:cSld name="TITLE_AND_TWO_COLUMNS_1_1_5_1_2">
    <p:spTree>
      <p:nvGrpSpPr>
        <p:cNvPr id="1" name="Shape 7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59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724" name="Google Shape;724;p59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25" name="Google Shape;725;p59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26" name="Google Shape;726;p59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7" name="Google Shape;727;p59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3 Projectable quiz">
  <p:cSld name="Title Slide 3_1">
    <p:bg>
      <p:bgPr>
        <a:solidFill>
          <a:schemeClr val="lt1"/>
        </a:solidFill>
        <a:effectLst/>
      </p:bgPr>
    </p:bg>
    <p:spTree>
      <p:nvGrpSpPr>
        <p:cNvPr id="1" name="Shape 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9" name="Google Shape;729;p6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730" name="Google Shape;730;p60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4 Items to copy-paste">
  <p:cSld name="CUSTOM_104_1_2_1_1">
    <p:spTree>
      <p:nvGrpSpPr>
        <p:cNvPr id="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Google Shape;732;p61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3" name="Google Shape;733;p61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4" name="Google Shape;734;p61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5" name="Google Shape;735;p61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6" name="Google Shape;736;p61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7" name="Google Shape;737;p61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8" name="Google Shape;738;p61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9" name="Google Shape;739;p61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0" name="Google Shape;740;p61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5 OGL">
  <p:cSld name="CUSTOM_5_1">
    <p:bg>
      <p:bgPr>
        <a:solidFill>
          <a:srgbClr val="BEF2BD"/>
        </a:solidFill>
        <a:effectLst/>
      </p:bgPr>
    </p:bg>
    <p:spTree>
      <p:nvGrpSpPr>
        <p:cNvPr id="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2" name="Google Shape;742;p6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743" name="Google Shape;743;p62"/>
          <p:cNvSpPr txBox="1">
            <a:spLocks noGrp="1"/>
          </p:cNvSpPr>
          <p:nvPr>
            <p:ph type="subTitle" idx="1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6 Blank">
  <p:cSld name="CUSTOM_6">
    <p:spTree>
      <p:nvGrpSpPr>
        <p:cNvPr id="1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" name="Google Shape;745;p63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ct val="0"/>
              </a:spcBef>
              <a:spcAft>
                <a:spcPct val="0"/>
              </a:spcAft>
              <a:buSzPts val="2200"/>
              <a:buNone/>
              <a:defRPr/>
            </a:lvl1pPr>
            <a:lvl2pPr lvl="1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image" Target="../media/image1.png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200"/>
              <a:buFont typeface="Lexend"/>
              <a:buNone/>
              <a:defRPr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1950" rtl="0">
              <a:lnSpc>
                <a:spcPct val="130000"/>
              </a:lnSpc>
              <a:spcBef>
                <a:spcPts val="1000"/>
              </a:spcBef>
              <a:spcAft>
                <a:spcPct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lnSpc>
                <a:spcPct val="130000"/>
              </a:lnSpc>
              <a:spcBef>
                <a:spcPts val="1000"/>
              </a:spcBef>
              <a:spcAft>
                <a:spcPct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49250" rtl="0">
              <a:lnSpc>
                <a:spcPct val="130000"/>
              </a:lnSpc>
              <a:spcBef>
                <a:spcPts val="800"/>
              </a:spcBef>
              <a:spcAft>
                <a:spcPct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lnSpc>
                <a:spcPct val="130000"/>
              </a:lnSpc>
              <a:spcBef>
                <a:spcPts val="8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lnSpc>
                <a:spcPct val="130000"/>
              </a:lnSpc>
              <a:spcBef>
                <a:spcPts val="6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lnSpc>
                <a:spcPct val="130000"/>
              </a:lnSpc>
              <a:spcBef>
                <a:spcPts val="6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lnSpc>
                <a:spcPct val="130000"/>
              </a:lnSpc>
              <a:spcBef>
                <a:spcPts val="4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pic>
        <p:nvPicPr>
          <p:cNvPr id="8" name="Google Shape;8;p1"/>
          <p:cNvPicPr preferRelativeResize="0"/>
          <p:nvPr/>
        </p:nvPicPr>
        <p:blipFill>
          <a:blip r:embed="rId64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  <p:sldLayoutId id="2147483695" r:id="rId48"/>
    <p:sldLayoutId id="2147483696" r:id="rId49"/>
    <p:sldLayoutId id="2147483697" r:id="rId50"/>
    <p:sldLayoutId id="2147483698" r:id="rId51"/>
    <p:sldLayoutId id="2147483699" r:id="rId52"/>
    <p:sldLayoutId id="2147483700" r:id="rId53"/>
    <p:sldLayoutId id="2147483701" r:id="rId54"/>
    <p:sldLayoutId id="2147483702" r:id="rId55"/>
    <p:sldLayoutId id="2147483703" r:id="rId56"/>
    <p:sldLayoutId id="2147483704" r:id="rId57"/>
    <p:sldLayoutId id="2147483705" r:id="rId58"/>
    <p:sldLayoutId id="2147483706" r:id="rId59"/>
    <p:sldLayoutId id="2147483707" r:id="rId60"/>
    <p:sldLayoutId id="2147483708" r:id="rId61"/>
    <p:sldLayoutId id="2147483709" r:id="rId62"/>
  </p:sldLayoutIdLst>
  <p:transition/>
  <p:txStyles>
    <p:title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thenational.academy/using-oaks-new-teaching-resources?utm_campaign=OakSlideDeck&amp;utm_medium=document&amp;utm_source=guid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1.xml"/><Relationship Id="rId5" Type="http://schemas.openxmlformats.org/officeDocument/2006/relationships/image" Target="../media/image45.png"/><Relationship Id="rId4" Type="http://schemas.openxmlformats.org/officeDocument/2006/relationships/hyperlink" Target="https://www.thenational.academy/legal/terms-and-condition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0" name="Google Shape;750;p6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3400"/>
              <a:t>Apostrophes for contraction, singular possession and </a:t>
            </a:r>
            <a:endParaRPr sz="3400"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3400"/>
              <a:t>plural possession</a:t>
            </a:r>
            <a:endParaRPr sz="3400"/>
          </a:p>
        </p:txBody>
      </p:sp>
      <p:sp>
        <p:nvSpPr>
          <p:cNvPr id="751" name="Google Shape;751;p6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and speech punctuation</a:t>
            </a:r>
            <a:endParaRPr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6" name="Google Shape;756;p65"/>
          <p:cNvSpPr txBox="1"/>
          <p:nvPr/>
        </p:nvSpPr>
        <p:spPr>
          <a:xfrm>
            <a:off x="5590850" y="725950"/>
            <a:ext cx="19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200" u="sng">
                <a:solidFill>
                  <a:srgbClr val="374CF1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use Oak lessons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" name="Google Shape;761;p66"/>
          <p:cNvSpPr txBox="1">
            <a:spLocks noGrp="1"/>
          </p:cNvSpPr>
          <p:nvPr>
            <p:ph type="subTitle" idx="1"/>
          </p:nvPr>
        </p:nvSpPr>
        <p:spPr>
          <a:xfrm>
            <a:off x="569900" y="1425475"/>
            <a:ext cx="7351200" cy="2616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I can show how an </a:t>
            </a:r>
            <a:r>
              <a:rPr lang="en-GB" b="1"/>
              <a:t>apostrophe</a:t>
            </a:r>
            <a:r>
              <a:rPr lang="en-GB"/>
              <a:t> works for </a:t>
            </a:r>
            <a:r>
              <a:rPr lang="en-GB" b="1"/>
              <a:t>contraction</a:t>
            </a:r>
            <a:r>
              <a:rPr lang="en-GB"/>
              <a:t>, </a:t>
            </a:r>
            <a:r>
              <a:rPr lang="en-GB" b="1"/>
              <a:t>singular</a:t>
            </a:r>
            <a:r>
              <a:rPr lang="en-GB"/>
              <a:t> </a:t>
            </a:r>
            <a:r>
              <a:rPr lang="en-GB" b="1"/>
              <a:t>possession</a:t>
            </a:r>
            <a:r>
              <a:rPr lang="en-GB"/>
              <a:t> and </a:t>
            </a:r>
            <a:r>
              <a:rPr lang="en-GB" b="1"/>
              <a:t>plural</a:t>
            </a:r>
            <a:r>
              <a:rPr lang="en-GB"/>
              <a:t> </a:t>
            </a:r>
            <a:r>
              <a:rPr lang="en-GB" b="1"/>
              <a:t>possession</a:t>
            </a:r>
            <a:r>
              <a:rPr lang="en-GB"/>
              <a:t>.</a:t>
            </a:r>
            <a:endParaRPr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Google Shape;766;p67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b="1"/>
              <a:t>apostrophe for contraction</a:t>
            </a:r>
            <a:endParaRPr b="1"/>
          </a:p>
        </p:txBody>
      </p:sp>
      <p:sp>
        <p:nvSpPr>
          <p:cNvPr id="767" name="Google Shape;767;p67"/>
          <p:cNvSpPr txBox="1">
            <a:spLocks noGrp="1"/>
          </p:cNvSpPr>
          <p:nvPr>
            <p:ph type="subTitle" idx="2"/>
          </p:nvPr>
        </p:nvSpPr>
        <p:spPr>
          <a:xfrm>
            <a:off x="324000" y="19056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b="1"/>
              <a:t>apostrophe for possession</a:t>
            </a:r>
            <a:endParaRPr b="1"/>
          </a:p>
        </p:txBody>
      </p:sp>
      <p:sp>
        <p:nvSpPr>
          <p:cNvPr id="768" name="Google Shape;768;p67"/>
          <p:cNvSpPr txBox="1">
            <a:spLocks noGrp="1"/>
          </p:cNvSpPr>
          <p:nvPr>
            <p:ph type="subTitle" idx="3"/>
          </p:nvPr>
        </p:nvSpPr>
        <p:spPr>
          <a:xfrm>
            <a:off x="324000" y="28976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b="1"/>
              <a:t>singular</a:t>
            </a:r>
            <a:endParaRPr b="1"/>
          </a:p>
        </p:txBody>
      </p:sp>
      <p:sp>
        <p:nvSpPr>
          <p:cNvPr id="769" name="Google Shape;769;p67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b="1"/>
              <a:t>plural</a:t>
            </a:r>
            <a:endParaRPr b="1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" name="Google Shape;774;p68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7007100" cy="71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An </a:t>
            </a:r>
            <a:r>
              <a:rPr lang="en-GB" b="1"/>
              <a:t>apostrophe for contraction </a:t>
            </a:r>
            <a:r>
              <a:rPr lang="en-GB"/>
              <a:t>is a punctuation mark used to contract two words together. </a:t>
            </a:r>
            <a:endParaRPr/>
          </a:p>
        </p:txBody>
      </p:sp>
      <p:sp>
        <p:nvSpPr>
          <p:cNvPr id="775" name="Google Shape;775;p68"/>
          <p:cNvSpPr txBox="1">
            <a:spLocks noGrp="1"/>
          </p:cNvSpPr>
          <p:nvPr>
            <p:ph type="subTitle" idx="2"/>
          </p:nvPr>
        </p:nvSpPr>
        <p:spPr>
          <a:xfrm>
            <a:off x="324000" y="2008700"/>
            <a:ext cx="8496000" cy="71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An </a:t>
            </a:r>
            <a:r>
              <a:rPr lang="en-GB" b="1"/>
              <a:t>apostrophe for possession </a:t>
            </a:r>
            <a:r>
              <a:rPr lang="en-GB"/>
              <a:t>is a punctuation mark used to show if a noun belongs to another </a:t>
            </a:r>
            <a:r>
              <a:rPr lang="en-GB" b="1"/>
              <a:t>singular</a:t>
            </a:r>
            <a:r>
              <a:rPr lang="en-GB"/>
              <a:t> or </a:t>
            </a:r>
            <a:r>
              <a:rPr lang="en-GB" b="1"/>
              <a:t>plural</a:t>
            </a:r>
            <a:r>
              <a:rPr lang="en-GB"/>
              <a:t> noun.</a:t>
            </a:r>
            <a:endParaRPr/>
          </a:p>
        </p:txBody>
      </p:sp>
      <p:sp>
        <p:nvSpPr>
          <p:cNvPr id="776" name="Google Shape;776;p68"/>
          <p:cNvSpPr txBox="1">
            <a:spLocks noGrp="1"/>
          </p:cNvSpPr>
          <p:nvPr>
            <p:ph type="subTitle" idx="3"/>
          </p:nvPr>
        </p:nvSpPr>
        <p:spPr>
          <a:xfrm>
            <a:off x="324000" y="31089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b="1"/>
              <a:t>Singular</a:t>
            </a:r>
            <a:r>
              <a:rPr lang="en-GB"/>
              <a:t> means only one.  </a:t>
            </a:r>
            <a:endParaRPr/>
          </a:p>
        </p:txBody>
      </p:sp>
      <p:sp>
        <p:nvSpPr>
          <p:cNvPr id="777" name="Google Shape;777;p68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b="1"/>
              <a:t>Plural</a:t>
            </a:r>
            <a:r>
              <a:rPr lang="en-GB"/>
              <a:t> means more than one. 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" name="Google Shape;782;p69"/>
          <p:cNvSpPr txBox="1">
            <a:spLocks noGrp="1"/>
          </p:cNvSpPr>
          <p:nvPr>
            <p:ph type="title"/>
          </p:nvPr>
        </p:nvSpPr>
        <p:spPr>
          <a:xfrm>
            <a:off x="1224600" y="1787025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</a:t>
            </a:r>
            <a:r>
              <a:rPr lang="en-GB" b="1"/>
              <a:t>contraction</a:t>
            </a:r>
            <a:endParaRPr b="1"/>
          </a:p>
        </p:txBody>
      </p:sp>
      <p:sp>
        <p:nvSpPr>
          <p:cNvPr id="783" name="Google Shape;783;p69"/>
          <p:cNvSpPr txBox="1">
            <a:spLocks noGrp="1"/>
          </p:cNvSpPr>
          <p:nvPr>
            <p:ph type="title" idx="2"/>
          </p:nvPr>
        </p:nvSpPr>
        <p:spPr>
          <a:xfrm>
            <a:off x="1224000" y="2830775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</a:t>
            </a:r>
            <a:r>
              <a:rPr lang="en-GB" b="1"/>
              <a:t>singular</a:t>
            </a:r>
            <a:r>
              <a:rPr lang="en-GB"/>
              <a:t> </a:t>
            </a:r>
            <a:r>
              <a:rPr lang="en-GB" b="1"/>
              <a:t>possession</a:t>
            </a:r>
            <a:endParaRPr b="1"/>
          </a:p>
        </p:txBody>
      </p:sp>
      <p:sp>
        <p:nvSpPr>
          <p:cNvPr id="784" name="Google Shape;784;p69"/>
          <p:cNvSpPr txBox="1">
            <a:spLocks noGrp="1"/>
          </p:cNvSpPr>
          <p:nvPr>
            <p:ph type="title" idx="3"/>
          </p:nvPr>
        </p:nvSpPr>
        <p:spPr>
          <a:xfrm>
            <a:off x="1224000" y="3758277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</a:t>
            </a:r>
            <a:r>
              <a:rPr lang="en-GB" b="1"/>
              <a:t>plural</a:t>
            </a:r>
            <a:r>
              <a:rPr lang="en-GB"/>
              <a:t> </a:t>
            </a:r>
            <a:r>
              <a:rPr lang="en-GB" b="1"/>
              <a:t>possession</a:t>
            </a:r>
            <a:endParaRPr b="1"/>
          </a:p>
        </p:txBody>
      </p:sp>
      <p:sp>
        <p:nvSpPr>
          <p:cNvPr id="785" name="Google Shape;785;p69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</a:t>
            </a:r>
            <a:r>
              <a:rPr lang="en-GB" b="1"/>
              <a:t>contraction, singular possession</a:t>
            </a:r>
            <a:r>
              <a:rPr lang="en-GB"/>
              <a:t> and </a:t>
            </a:r>
            <a:r>
              <a:rPr lang="en-GB" b="1"/>
              <a:t>plural possession</a:t>
            </a:r>
            <a:endParaRPr b="1"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786" name="Google Shape;786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6750" y="1748300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Google Shape;791;p7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227000" cy="806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In English, particularly when speaking or writing informally, we use contracted forms to show two words connected together.</a:t>
            </a:r>
            <a:endParaRPr sz="1800"/>
          </a:p>
        </p:txBody>
      </p:sp>
      <p:sp>
        <p:nvSpPr>
          <p:cNvPr id="792" name="Google Shape;792;p7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contraction</a:t>
            </a:r>
            <a:endParaRPr/>
          </a:p>
        </p:txBody>
      </p:sp>
      <p:sp>
        <p:nvSpPr>
          <p:cNvPr id="793" name="Google Shape;793;p70"/>
          <p:cNvSpPr txBox="1">
            <a:spLocks noGrp="1"/>
          </p:cNvSpPr>
          <p:nvPr>
            <p:ph type="body" idx="1"/>
          </p:nvPr>
        </p:nvSpPr>
        <p:spPr>
          <a:xfrm>
            <a:off x="324000" y="1655975"/>
            <a:ext cx="5169900" cy="197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68300" algn="l" rtl="0">
              <a:spcBef>
                <a:spcPct val="0"/>
              </a:spcBef>
              <a:spcAft>
                <a:spcPct val="0"/>
              </a:spcAft>
              <a:buSzPts val="2200"/>
              <a:buChar char="●"/>
            </a:pPr>
            <a:r>
              <a:rPr lang="en-GB">
                <a:solidFill>
                  <a:schemeClr val="accent4"/>
                </a:solidFill>
              </a:rPr>
              <a:t>She’ll</a:t>
            </a:r>
            <a:r>
              <a:rPr lang="en-GB"/>
              <a:t> be ready soon!</a:t>
            </a:r>
            <a:endParaRPr/>
          </a:p>
          <a:p>
            <a:pPr marL="457200" lvl="0" indent="-368300" algn="l" rtl="0">
              <a:spcBef>
                <a:spcPts val="1000"/>
              </a:spcBef>
              <a:spcAft>
                <a:spcPct val="0"/>
              </a:spcAft>
              <a:buSzPts val="2200"/>
              <a:buChar char="●"/>
            </a:pPr>
            <a:r>
              <a:rPr lang="en-GB">
                <a:solidFill>
                  <a:schemeClr val="accent4"/>
                </a:solidFill>
              </a:rPr>
              <a:t>Who’s</a:t>
            </a:r>
            <a:r>
              <a:rPr lang="en-GB"/>
              <a:t> hungry?</a:t>
            </a:r>
            <a:endParaRPr/>
          </a:p>
          <a:p>
            <a:pPr marL="457200" lvl="0" indent="-368300" algn="l" rtl="0">
              <a:spcBef>
                <a:spcPts val="1000"/>
              </a:spcBef>
              <a:spcAft>
                <a:spcPct val="0"/>
              </a:spcAft>
              <a:buSzPts val="2200"/>
              <a:buChar char="●"/>
            </a:pPr>
            <a:r>
              <a:rPr lang="en-GB">
                <a:solidFill>
                  <a:schemeClr val="accent4"/>
                </a:solidFill>
              </a:rPr>
              <a:t>Don’t</a:t>
            </a:r>
            <a:r>
              <a:rPr lang="en-GB"/>
              <a:t> worry about it too much. </a:t>
            </a:r>
            <a:endParaRPr/>
          </a:p>
          <a:p>
            <a:pPr marL="457200" lvl="0" indent="-368300" algn="l" rtl="0">
              <a:spcBef>
                <a:spcPts val="1000"/>
              </a:spcBef>
              <a:spcAft>
                <a:spcPct val="0"/>
              </a:spcAft>
              <a:buSzPts val="2200"/>
              <a:buChar char="●"/>
            </a:pPr>
            <a:r>
              <a:rPr lang="en-GB">
                <a:solidFill>
                  <a:schemeClr val="accent4"/>
                </a:solidFill>
              </a:rPr>
              <a:t>Let’s</a:t>
            </a:r>
            <a:r>
              <a:rPr lang="en-GB"/>
              <a:t> get going, shall we?</a:t>
            </a:r>
            <a:endParaRPr/>
          </a:p>
          <a:p>
            <a:pPr marL="45720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794" name="Google Shape;794;p70"/>
          <p:cNvSpPr txBox="1">
            <a:spLocks noGrp="1"/>
          </p:cNvSpPr>
          <p:nvPr>
            <p:ph type="body" idx="1"/>
          </p:nvPr>
        </p:nvSpPr>
        <p:spPr>
          <a:xfrm>
            <a:off x="5418300" y="1655975"/>
            <a:ext cx="3143400" cy="1808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68300" algn="l" rtl="0">
              <a:spcBef>
                <a:spcPct val="0"/>
              </a:spcBef>
              <a:spcAft>
                <a:spcPct val="0"/>
              </a:spcAft>
              <a:buSzPts val="2200"/>
              <a:buChar char="●"/>
            </a:pPr>
            <a:r>
              <a:rPr lang="en-GB"/>
              <a:t>she will</a:t>
            </a:r>
            <a:endParaRPr/>
          </a:p>
          <a:p>
            <a:pPr marL="457200" lvl="0" indent="-368300" algn="l" rtl="0">
              <a:spcBef>
                <a:spcPts val="1000"/>
              </a:spcBef>
              <a:spcAft>
                <a:spcPct val="0"/>
              </a:spcAft>
              <a:buSzPts val="2200"/>
              <a:buChar char="●"/>
            </a:pPr>
            <a:r>
              <a:rPr lang="en-GB"/>
              <a:t>who is</a:t>
            </a:r>
            <a:endParaRPr/>
          </a:p>
          <a:p>
            <a:pPr marL="457200" lvl="0" indent="-368300" algn="l" rtl="0">
              <a:spcBef>
                <a:spcPts val="1000"/>
              </a:spcBef>
              <a:spcAft>
                <a:spcPct val="0"/>
              </a:spcAft>
              <a:buSzPts val="2200"/>
              <a:buChar char="●"/>
            </a:pPr>
            <a:r>
              <a:rPr lang="en-GB"/>
              <a:t>do not</a:t>
            </a:r>
            <a:endParaRPr/>
          </a:p>
          <a:p>
            <a:pPr marL="457200" lvl="0" indent="-368300" algn="l" rtl="0">
              <a:spcBef>
                <a:spcPts val="1000"/>
              </a:spcBef>
              <a:spcAft>
                <a:spcPts val="1000"/>
              </a:spcAft>
              <a:buSzPts val="2200"/>
              <a:buChar char="●"/>
            </a:pPr>
            <a:r>
              <a:rPr lang="en-GB"/>
              <a:t>let us</a:t>
            </a:r>
            <a:endParaRPr/>
          </a:p>
        </p:txBody>
      </p:sp>
      <p:sp>
        <p:nvSpPr>
          <p:cNvPr id="795" name="Google Shape;795;p70"/>
          <p:cNvSpPr txBox="1">
            <a:spLocks noGrp="1"/>
          </p:cNvSpPr>
          <p:nvPr>
            <p:ph type="body" idx="1"/>
          </p:nvPr>
        </p:nvSpPr>
        <p:spPr>
          <a:xfrm>
            <a:off x="324000" y="3835525"/>
            <a:ext cx="5932800" cy="806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The contracted form is made up of two words pushed together with an </a:t>
            </a:r>
            <a:r>
              <a:rPr lang="en-GB" sz="2000" b="1"/>
              <a:t>apostrophe</a:t>
            </a:r>
            <a:r>
              <a:rPr lang="en-GB" sz="2000"/>
              <a:t>. </a:t>
            </a:r>
            <a:endParaRPr sz="2000"/>
          </a:p>
        </p:txBody>
      </p:sp>
      <p:sp>
        <p:nvSpPr>
          <p:cNvPr id="796" name="Google Shape;796;p70"/>
          <p:cNvSpPr txBox="1">
            <a:spLocks noGrp="1"/>
          </p:cNvSpPr>
          <p:nvPr>
            <p:ph type="body" idx="1"/>
          </p:nvPr>
        </p:nvSpPr>
        <p:spPr>
          <a:xfrm>
            <a:off x="6448400" y="4042075"/>
            <a:ext cx="9354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3200"/>
              <a:t>let’s </a:t>
            </a:r>
            <a:endParaRPr sz="3200"/>
          </a:p>
        </p:txBody>
      </p:sp>
      <p:sp>
        <p:nvSpPr>
          <p:cNvPr id="797" name="Google Shape;797;p70"/>
          <p:cNvSpPr/>
          <p:nvPr/>
        </p:nvSpPr>
        <p:spPr>
          <a:xfrm>
            <a:off x="6907515" y="4075123"/>
            <a:ext cx="181500" cy="189000"/>
          </a:xfrm>
          <a:prstGeom prst="ellipse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" name="Google Shape;802;p71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28722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it’s</a:t>
            </a:r>
            <a:endParaRPr/>
          </a:p>
        </p:txBody>
      </p:sp>
      <p:sp>
        <p:nvSpPr>
          <p:cNvPr id="803" name="Google Shape;803;p7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contraction</a:t>
            </a:r>
            <a:endParaRPr/>
          </a:p>
        </p:txBody>
      </p:sp>
      <p:sp>
        <p:nvSpPr>
          <p:cNvPr id="804" name="Google Shape;804;p71"/>
          <p:cNvSpPr txBox="1">
            <a:spLocks noGrp="1"/>
          </p:cNvSpPr>
          <p:nvPr>
            <p:ph type="title"/>
          </p:nvPr>
        </p:nvSpPr>
        <p:spPr>
          <a:xfrm>
            <a:off x="324000" y="858176"/>
            <a:ext cx="8179200" cy="39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100"/>
              <a:t>What are the two words represented by each contracted form? </a:t>
            </a:r>
            <a:endParaRPr sz="2100"/>
          </a:p>
        </p:txBody>
      </p:sp>
      <p:sp>
        <p:nvSpPr>
          <p:cNvPr id="805" name="Google Shape;805;p71"/>
          <p:cNvSpPr txBox="1">
            <a:spLocks noGrp="1"/>
          </p:cNvSpPr>
          <p:nvPr>
            <p:ph type="subTitle" idx="3"/>
          </p:nvPr>
        </p:nvSpPr>
        <p:spPr>
          <a:xfrm>
            <a:off x="1034425" y="2489450"/>
            <a:ext cx="28722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he’ll</a:t>
            </a:r>
            <a:endParaRPr/>
          </a:p>
        </p:txBody>
      </p:sp>
      <p:sp>
        <p:nvSpPr>
          <p:cNvPr id="806" name="Google Shape;806;p71"/>
          <p:cNvSpPr txBox="1">
            <a:spLocks noGrp="1"/>
          </p:cNvSpPr>
          <p:nvPr>
            <p:ph type="subTitle" idx="4"/>
          </p:nvPr>
        </p:nvSpPr>
        <p:spPr>
          <a:xfrm>
            <a:off x="1034425" y="3309775"/>
            <a:ext cx="28722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we’ve</a:t>
            </a:r>
            <a:endParaRPr/>
          </a:p>
        </p:txBody>
      </p:sp>
      <p:sp>
        <p:nvSpPr>
          <p:cNvPr id="807" name="Google Shape;807;p71"/>
          <p:cNvSpPr txBox="1">
            <a:spLocks noGrp="1"/>
          </p:cNvSpPr>
          <p:nvPr>
            <p:ph type="subTitle" idx="5"/>
          </p:nvPr>
        </p:nvSpPr>
        <p:spPr>
          <a:xfrm>
            <a:off x="1034425" y="4113825"/>
            <a:ext cx="28722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you’d</a:t>
            </a:r>
            <a:endParaRPr/>
          </a:p>
        </p:txBody>
      </p:sp>
      <p:sp>
        <p:nvSpPr>
          <p:cNvPr id="808" name="Google Shape;808;p71"/>
          <p:cNvSpPr txBox="1">
            <a:spLocks noGrp="1"/>
          </p:cNvSpPr>
          <p:nvPr>
            <p:ph type="subTitle" idx="1"/>
          </p:nvPr>
        </p:nvSpPr>
        <p:spPr>
          <a:xfrm>
            <a:off x="4338300" y="1685375"/>
            <a:ext cx="28722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400">
                <a:latin typeface="Kalam"/>
                <a:ea typeface="Kalam"/>
                <a:cs typeface="Kalam"/>
                <a:sym typeface="Kalam"/>
              </a:rPr>
              <a:t>it is</a:t>
            </a:r>
            <a:endParaRPr sz="24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809" name="Google Shape;809;p71"/>
          <p:cNvSpPr txBox="1">
            <a:spLocks noGrp="1"/>
          </p:cNvSpPr>
          <p:nvPr>
            <p:ph type="subTitle" idx="3"/>
          </p:nvPr>
        </p:nvSpPr>
        <p:spPr>
          <a:xfrm>
            <a:off x="4338300" y="2489450"/>
            <a:ext cx="28722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400">
                <a:latin typeface="Kalam"/>
                <a:ea typeface="Kalam"/>
                <a:cs typeface="Kalam"/>
                <a:sym typeface="Kalam"/>
              </a:rPr>
              <a:t>he will</a:t>
            </a:r>
            <a:endParaRPr sz="24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810" name="Google Shape;810;p71"/>
          <p:cNvSpPr txBox="1">
            <a:spLocks noGrp="1"/>
          </p:cNvSpPr>
          <p:nvPr>
            <p:ph type="subTitle" idx="4"/>
          </p:nvPr>
        </p:nvSpPr>
        <p:spPr>
          <a:xfrm>
            <a:off x="4338300" y="3309775"/>
            <a:ext cx="28722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400">
                <a:latin typeface="Kalam"/>
                <a:ea typeface="Kalam"/>
                <a:cs typeface="Kalam"/>
                <a:sym typeface="Kalam"/>
              </a:rPr>
              <a:t>we have</a:t>
            </a:r>
            <a:endParaRPr sz="24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811" name="Google Shape;811;p71"/>
          <p:cNvSpPr txBox="1">
            <a:spLocks noGrp="1"/>
          </p:cNvSpPr>
          <p:nvPr>
            <p:ph type="subTitle" idx="5"/>
          </p:nvPr>
        </p:nvSpPr>
        <p:spPr>
          <a:xfrm>
            <a:off x="4338300" y="4113825"/>
            <a:ext cx="33933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400">
                <a:latin typeface="Kalam"/>
                <a:ea typeface="Kalam"/>
                <a:cs typeface="Kalam"/>
                <a:sym typeface="Kalam"/>
              </a:rPr>
              <a:t>you would </a:t>
            </a:r>
            <a:r>
              <a:rPr lang="en-GB" sz="2400">
                <a:solidFill>
                  <a:schemeClr val="accent4"/>
                </a:solidFill>
                <a:latin typeface="Kalam"/>
                <a:ea typeface="Kalam"/>
                <a:cs typeface="Kalam"/>
                <a:sym typeface="Kalam"/>
              </a:rPr>
              <a:t>or</a:t>
            </a:r>
            <a:r>
              <a:rPr lang="en-GB" sz="2400">
                <a:latin typeface="Kalam"/>
                <a:ea typeface="Kalam"/>
                <a:cs typeface="Kalam"/>
                <a:sym typeface="Kalam"/>
              </a:rPr>
              <a:t> you had</a:t>
            </a:r>
            <a:endParaRPr sz="2400"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" name="Google Shape;816;p72"/>
          <p:cNvSpPr/>
          <p:nvPr/>
        </p:nvSpPr>
        <p:spPr>
          <a:xfrm>
            <a:off x="5124271" y="1759892"/>
            <a:ext cx="933900" cy="3564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17" name="Google Shape;817;p72"/>
          <p:cNvSpPr/>
          <p:nvPr/>
        </p:nvSpPr>
        <p:spPr>
          <a:xfrm>
            <a:off x="3884325" y="1765563"/>
            <a:ext cx="612600" cy="3564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18" name="Google Shape;818;p72"/>
          <p:cNvSpPr/>
          <p:nvPr/>
        </p:nvSpPr>
        <p:spPr>
          <a:xfrm>
            <a:off x="2694738" y="1766925"/>
            <a:ext cx="612600" cy="3564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19" name="Google Shape;819;p72"/>
          <p:cNvSpPr txBox="1">
            <a:spLocks noGrp="1"/>
          </p:cNvSpPr>
          <p:nvPr>
            <p:ph type="body" idx="1"/>
          </p:nvPr>
        </p:nvSpPr>
        <p:spPr>
          <a:xfrm>
            <a:off x="324000" y="740775"/>
            <a:ext cx="6954000" cy="72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An </a:t>
            </a:r>
            <a:r>
              <a:rPr lang="en-GB" sz="1800" b="1"/>
              <a:t>apostrophe</a:t>
            </a:r>
            <a:r>
              <a:rPr lang="en-GB" sz="1800"/>
              <a:t> can be used for </a:t>
            </a:r>
            <a:r>
              <a:rPr lang="en-GB" sz="1800" b="1"/>
              <a:t>contraction</a:t>
            </a:r>
            <a:r>
              <a:rPr lang="en-GB" sz="1800"/>
              <a:t> - where we push two words together to make the shorter </a:t>
            </a:r>
            <a:r>
              <a:rPr lang="en-GB" sz="1800">
                <a:solidFill>
                  <a:schemeClr val="accent4"/>
                </a:solidFill>
              </a:rPr>
              <a:t>contracted form</a:t>
            </a:r>
            <a:r>
              <a:rPr lang="en-GB" sz="1800"/>
              <a:t>.  </a:t>
            </a:r>
            <a:endParaRPr sz="1800"/>
          </a:p>
        </p:txBody>
      </p:sp>
      <p:sp>
        <p:nvSpPr>
          <p:cNvPr id="820" name="Google Shape;820;p7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contraction</a:t>
            </a:r>
            <a:endParaRPr/>
          </a:p>
        </p:txBody>
      </p:sp>
      <p:sp>
        <p:nvSpPr>
          <p:cNvPr id="821" name="Google Shape;821;p72"/>
          <p:cNvSpPr txBox="1">
            <a:spLocks noGrp="1"/>
          </p:cNvSpPr>
          <p:nvPr>
            <p:ph type="body" idx="1"/>
          </p:nvPr>
        </p:nvSpPr>
        <p:spPr>
          <a:xfrm>
            <a:off x="2787113" y="1730249"/>
            <a:ext cx="4572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we</a:t>
            </a:r>
            <a:endParaRPr sz="2600"/>
          </a:p>
        </p:txBody>
      </p:sp>
      <p:sp>
        <p:nvSpPr>
          <p:cNvPr id="822" name="Google Shape;822;p72"/>
          <p:cNvSpPr txBox="1">
            <a:spLocks noGrp="1"/>
          </p:cNvSpPr>
          <p:nvPr>
            <p:ph type="body" idx="1"/>
          </p:nvPr>
        </p:nvSpPr>
        <p:spPr>
          <a:xfrm>
            <a:off x="324000" y="2504313"/>
            <a:ext cx="82818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The </a:t>
            </a:r>
            <a:r>
              <a:rPr lang="en-GB" sz="1800" b="1"/>
              <a:t>apostrophe </a:t>
            </a:r>
            <a:r>
              <a:rPr lang="en-GB" sz="1800"/>
              <a:t>usually takes the place of the letters that have been removed from the start of the second word. </a:t>
            </a:r>
            <a:endParaRPr sz="1800"/>
          </a:p>
        </p:txBody>
      </p:sp>
      <p:sp>
        <p:nvSpPr>
          <p:cNvPr id="823" name="Google Shape;823;p72"/>
          <p:cNvSpPr txBox="1">
            <a:spLocks noGrp="1"/>
          </p:cNvSpPr>
          <p:nvPr>
            <p:ph type="body" idx="1"/>
          </p:nvPr>
        </p:nvSpPr>
        <p:spPr>
          <a:xfrm>
            <a:off x="3886248" y="1730250"/>
            <a:ext cx="6126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are</a:t>
            </a:r>
            <a:endParaRPr sz="2600"/>
          </a:p>
        </p:txBody>
      </p:sp>
      <p:sp>
        <p:nvSpPr>
          <p:cNvPr id="824" name="Google Shape;824;p72"/>
          <p:cNvSpPr/>
          <p:nvPr/>
        </p:nvSpPr>
        <p:spPr>
          <a:xfrm>
            <a:off x="3428688" y="1765050"/>
            <a:ext cx="306600" cy="323400"/>
          </a:xfrm>
          <a:prstGeom prst="mathPlus">
            <a:avLst>
              <a:gd name="adj1" fmla="val 23903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25" name="Google Shape;825;p72"/>
          <p:cNvSpPr/>
          <p:nvPr/>
        </p:nvSpPr>
        <p:spPr>
          <a:xfrm>
            <a:off x="4645963" y="1813350"/>
            <a:ext cx="306600" cy="226800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26" name="Google Shape;826;p72"/>
          <p:cNvSpPr txBox="1">
            <a:spLocks noGrp="1"/>
          </p:cNvSpPr>
          <p:nvPr>
            <p:ph type="body" idx="1"/>
          </p:nvPr>
        </p:nvSpPr>
        <p:spPr>
          <a:xfrm>
            <a:off x="5136966" y="1730250"/>
            <a:ext cx="8985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we’re</a:t>
            </a:r>
            <a:endParaRPr sz="2600"/>
          </a:p>
        </p:txBody>
      </p:sp>
      <p:sp>
        <p:nvSpPr>
          <p:cNvPr id="827" name="Google Shape;827;p72"/>
          <p:cNvSpPr txBox="1"/>
          <p:nvPr/>
        </p:nvSpPr>
        <p:spPr>
          <a:xfrm>
            <a:off x="772888" y="1620000"/>
            <a:ext cx="1512900" cy="61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words to be contracted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8" name="Google Shape;828;p72"/>
          <p:cNvSpPr txBox="1"/>
          <p:nvPr/>
        </p:nvSpPr>
        <p:spPr>
          <a:xfrm>
            <a:off x="6354213" y="1620000"/>
            <a:ext cx="1512900" cy="53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contracted form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9" name="Google Shape;829;p72"/>
          <p:cNvSpPr txBox="1">
            <a:spLocks noGrp="1"/>
          </p:cNvSpPr>
          <p:nvPr>
            <p:ph type="body" idx="1"/>
          </p:nvPr>
        </p:nvSpPr>
        <p:spPr>
          <a:xfrm>
            <a:off x="2790100" y="3227406"/>
            <a:ext cx="4572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we</a:t>
            </a:r>
            <a:endParaRPr sz="2600"/>
          </a:p>
        </p:txBody>
      </p:sp>
      <p:sp>
        <p:nvSpPr>
          <p:cNvPr id="830" name="Google Shape;830;p72"/>
          <p:cNvSpPr txBox="1">
            <a:spLocks noGrp="1"/>
          </p:cNvSpPr>
          <p:nvPr>
            <p:ph type="body" idx="1"/>
          </p:nvPr>
        </p:nvSpPr>
        <p:spPr>
          <a:xfrm>
            <a:off x="3889235" y="3227407"/>
            <a:ext cx="6126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are</a:t>
            </a:r>
            <a:endParaRPr sz="2600"/>
          </a:p>
        </p:txBody>
      </p:sp>
      <p:sp>
        <p:nvSpPr>
          <p:cNvPr id="831" name="Google Shape;831;p72"/>
          <p:cNvSpPr/>
          <p:nvPr/>
        </p:nvSpPr>
        <p:spPr>
          <a:xfrm>
            <a:off x="3431675" y="3262207"/>
            <a:ext cx="306600" cy="323400"/>
          </a:xfrm>
          <a:prstGeom prst="mathPlus">
            <a:avLst>
              <a:gd name="adj1" fmla="val 23903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32" name="Google Shape;832;p72"/>
          <p:cNvSpPr/>
          <p:nvPr/>
        </p:nvSpPr>
        <p:spPr>
          <a:xfrm>
            <a:off x="4648950" y="3310507"/>
            <a:ext cx="306600" cy="226800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33" name="Google Shape;833;p72"/>
          <p:cNvSpPr txBox="1">
            <a:spLocks noGrp="1"/>
          </p:cNvSpPr>
          <p:nvPr>
            <p:ph type="body" idx="1"/>
          </p:nvPr>
        </p:nvSpPr>
        <p:spPr>
          <a:xfrm>
            <a:off x="5139953" y="3227407"/>
            <a:ext cx="8985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we’re</a:t>
            </a:r>
            <a:endParaRPr sz="2600"/>
          </a:p>
        </p:txBody>
      </p:sp>
      <p:sp>
        <p:nvSpPr>
          <p:cNvPr id="834" name="Google Shape;834;p72"/>
          <p:cNvSpPr txBox="1">
            <a:spLocks noGrp="1"/>
          </p:cNvSpPr>
          <p:nvPr>
            <p:ph type="body" idx="1"/>
          </p:nvPr>
        </p:nvSpPr>
        <p:spPr>
          <a:xfrm>
            <a:off x="2987100" y="3788319"/>
            <a:ext cx="2601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I</a:t>
            </a:r>
            <a:endParaRPr sz="2600"/>
          </a:p>
        </p:txBody>
      </p:sp>
      <p:sp>
        <p:nvSpPr>
          <p:cNvPr id="835" name="Google Shape;835;p72"/>
          <p:cNvSpPr txBox="1">
            <a:spLocks noGrp="1"/>
          </p:cNvSpPr>
          <p:nvPr>
            <p:ph type="body" idx="1"/>
          </p:nvPr>
        </p:nvSpPr>
        <p:spPr>
          <a:xfrm>
            <a:off x="3889235" y="3788332"/>
            <a:ext cx="6126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am</a:t>
            </a:r>
            <a:endParaRPr sz="2600"/>
          </a:p>
        </p:txBody>
      </p:sp>
      <p:sp>
        <p:nvSpPr>
          <p:cNvPr id="836" name="Google Shape;836;p72"/>
          <p:cNvSpPr/>
          <p:nvPr/>
        </p:nvSpPr>
        <p:spPr>
          <a:xfrm>
            <a:off x="3431675" y="3823132"/>
            <a:ext cx="306600" cy="323400"/>
          </a:xfrm>
          <a:prstGeom prst="mathPlus">
            <a:avLst>
              <a:gd name="adj1" fmla="val 23903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37" name="Google Shape;837;p72"/>
          <p:cNvSpPr/>
          <p:nvPr/>
        </p:nvSpPr>
        <p:spPr>
          <a:xfrm>
            <a:off x="4648950" y="3871432"/>
            <a:ext cx="306600" cy="226800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38" name="Google Shape;838;p72"/>
          <p:cNvSpPr txBox="1">
            <a:spLocks noGrp="1"/>
          </p:cNvSpPr>
          <p:nvPr>
            <p:ph type="body" idx="1"/>
          </p:nvPr>
        </p:nvSpPr>
        <p:spPr>
          <a:xfrm>
            <a:off x="5139953" y="3788332"/>
            <a:ext cx="8985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I’m</a:t>
            </a:r>
            <a:endParaRPr sz="2600"/>
          </a:p>
        </p:txBody>
      </p:sp>
      <p:cxnSp>
        <p:nvCxnSpPr>
          <p:cNvPr id="839" name="Google Shape;839;p72"/>
          <p:cNvCxnSpPr/>
          <p:nvPr/>
        </p:nvCxnSpPr>
        <p:spPr>
          <a:xfrm>
            <a:off x="3945960" y="3342011"/>
            <a:ext cx="180300" cy="2205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40" name="Google Shape;840;p72"/>
          <p:cNvCxnSpPr/>
          <p:nvPr/>
        </p:nvCxnSpPr>
        <p:spPr>
          <a:xfrm>
            <a:off x="3945960" y="3926036"/>
            <a:ext cx="180300" cy="2205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41" name="Google Shape;841;p72"/>
          <p:cNvSpPr txBox="1">
            <a:spLocks noGrp="1"/>
          </p:cNvSpPr>
          <p:nvPr>
            <p:ph type="body" idx="1"/>
          </p:nvPr>
        </p:nvSpPr>
        <p:spPr>
          <a:xfrm>
            <a:off x="2601550" y="4398169"/>
            <a:ext cx="6456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she</a:t>
            </a:r>
            <a:endParaRPr sz="2600"/>
          </a:p>
        </p:txBody>
      </p:sp>
      <p:sp>
        <p:nvSpPr>
          <p:cNvPr id="842" name="Google Shape;842;p72"/>
          <p:cNvSpPr txBox="1">
            <a:spLocks noGrp="1"/>
          </p:cNvSpPr>
          <p:nvPr>
            <p:ph type="body" idx="1"/>
          </p:nvPr>
        </p:nvSpPr>
        <p:spPr>
          <a:xfrm>
            <a:off x="3889235" y="4398169"/>
            <a:ext cx="6126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will</a:t>
            </a:r>
            <a:endParaRPr sz="2600"/>
          </a:p>
        </p:txBody>
      </p:sp>
      <p:sp>
        <p:nvSpPr>
          <p:cNvPr id="843" name="Google Shape;843;p72"/>
          <p:cNvSpPr/>
          <p:nvPr/>
        </p:nvSpPr>
        <p:spPr>
          <a:xfrm>
            <a:off x="3431675" y="4432969"/>
            <a:ext cx="306600" cy="323400"/>
          </a:xfrm>
          <a:prstGeom prst="mathPlus">
            <a:avLst>
              <a:gd name="adj1" fmla="val 23903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44" name="Google Shape;844;p72"/>
          <p:cNvSpPr/>
          <p:nvPr/>
        </p:nvSpPr>
        <p:spPr>
          <a:xfrm>
            <a:off x="4648950" y="4481269"/>
            <a:ext cx="306600" cy="226800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45" name="Google Shape;845;p72"/>
          <p:cNvSpPr txBox="1">
            <a:spLocks noGrp="1"/>
          </p:cNvSpPr>
          <p:nvPr>
            <p:ph type="body" idx="1"/>
          </p:nvPr>
        </p:nvSpPr>
        <p:spPr>
          <a:xfrm>
            <a:off x="5139953" y="4398169"/>
            <a:ext cx="8985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she’ll</a:t>
            </a:r>
            <a:endParaRPr sz="2600"/>
          </a:p>
        </p:txBody>
      </p:sp>
      <p:cxnSp>
        <p:nvCxnSpPr>
          <p:cNvPr id="846" name="Google Shape;846;p72"/>
          <p:cNvCxnSpPr/>
          <p:nvPr/>
        </p:nvCxnSpPr>
        <p:spPr>
          <a:xfrm>
            <a:off x="3930370" y="4624907"/>
            <a:ext cx="3444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1" name="Google Shape;851;p73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31518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they will</a:t>
            </a:r>
            <a:endParaRPr/>
          </a:p>
        </p:txBody>
      </p:sp>
      <p:sp>
        <p:nvSpPr>
          <p:cNvPr id="852" name="Google Shape;852;p7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contraction</a:t>
            </a:r>
            <a:endParaRPr/>
          </a:p>
        </p:txBody>
      </p:sp>
      <p:sp>
        <p:nvSpPr>
          <p:cNvPr id="853" name="Google Shape;853;p73"/>
          <p:cNvSpPr txBox="1">
            <a:spLocks noGrp="1"/>
          </p:cNvSpPr>
          <p:nvPr>
            <p:ph type="subTitle" idx="3"/>
          </p:nvPr>
        </p:nvSpPr>
        <p:spPr>
          <a:xfrm>
            <a:off x="1034425" y="2489450"/>
            <a:ext cx="31518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should have</a:t>
            </a:r>
            <a:endParaRPr/>
          </a:p>
        </p:txBody>
      </p:sp>
      <p:sp>
        <p:nvSpPr>
          <p:cNvPr id="854" name="Google Shape;854;p73"/>
          <p:cNvSpPr txBox="1">
            <a:spLocks noGrp="1"/>
          </p:cNvSpPr>
          <p:nvPr>
            <p:ph type="subTitle" idx="4"/>
          </p:nvPr>
        </p:nvSpPr>
        <p:spPr>
          <a:xfrm>
            <a:off x="1034425" y="3309775"/>
            <a:ext cx="31518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I will</a:t>
            </a:r>
            <a:endParaRPr/>
          </a:p>
        </p:txBody>
      </p:sp>
      <p:sp>
        <p:nvSpPr>
          <p:cNvPr id="855" name="Google Shape;855;p73"/>
          <p:cNvSpPr txBox="1">
            <a:spLocks noGrp="1"/>
          </p:cNvSpPr>
          <p:nvPr>
            <p:ph type="subTitle" idx="5"/>
          </p:nvPr>
        </p:nvSpPr>
        <p:spPr>
          <a:xfrm>
            <a:off x="1034425" y="4113825"/>
            <a:ext cx="31518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you are</a:t>
            </a:r>
            <a:endParaRPr/>
          </a:p>
        </p:txBody>
      </p:sp>
      <p:sp>
        <p:nvSpPr>
          <p:cNvPr id="856" name="Google Shape;856;p73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What is the contracted form of each of the following? </a:t>
            </a:r>
            <a:endParaRPr/>
          </a:p>
        </p:txBody>
      </p:sp>
      <p:sp>
        <p:nvSpPr>
          <p:cNvPr id="857" name="Google Shape;857;p73"/>
          <p:cNvSpPr txBox="1">
            <a:spLocks noGrp="1"/>
          </p:cNvSpPr>
          <p:nvPr>
            <p:ph type="subTitle" idx="1"/>
          </p:nvPr>
        </p:nvSpPr>
        <p:spPr>
          <a:xfrm>
            <a:off x="4824000" y="1685375"/>
            <a:ext cx="31518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latin typeface="Kalam"/>
                <a:ea typeface="Kalam"/>
                <a:cs typeface="Kalam"/>
                <a:sym typeface="Kalam"/>
              </a:rPr>
              <a:t>they’ll 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858" name="Google Shape;858;p73"/>
          <p:cNvSpPr txBox="1">
            <a:spLocks noGrp="1"/>
          </p:cNvSpPr>
          <p:nvPr>
            <p:ph type="subTitle" idx="3"/>
          </p:nvPr>
        </p:nvSpPr>
        <p:spPr>
          <a:xfrm>
            <a:off x="4824000" y="2489450"/>
            <a:ext cx="31518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latin typeface="Kalam"/>
                <a:ea typeface="Kalam"/>
                <a:cs typeface="Kalam"/>
                <a:sym typeface="Kalam"/>
              </a:rPr>
              <a:t>should’ve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859" name="Google Shape;859;p73"/>
          <p:cNvSpPr txBox="1">
            <a:spLocks noGrp="1"/>
          </p:cNvSpPr>
          <p:nvPr>
            <p:ph type="subTitle" idx="4"/>
          </p:nvPr>
        </p:nvSpPr>
        <p:spPr>
          <a:xfrm>
            <a:off x="4824000" y="3309775"/>
            <a:ext cx="31518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latin typeface="Kalam"/>
                <a:ea typeface="Kalam"/>
                <a:cs typeface="Kalam"/>
                <a:sym typeface="Kalam"/>
              </a:rPr>
              <a:t>I’ll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860" name="Google Shape;860;p73"/>
          <p:cNvSpPr txBox="1">
            <a:spLocks noGrp="1"/>
          </p:cNvSpPr>
          <p:nvPr>
            <p:ph type="subTitle" idx="5"/>
          </p:nvPr>
        </p:nvSpPr>
        <p:spPr>
          <a:xfrm>
            <a:off x="4824000" y="4113825"/>
            <a:ext cx="31518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latin typeface="Kalam"/>
                <a:ea typeface="Kalam"/>
                <a:cs typeface="Kalam"/>
                <a:sym typeface="Kalam"/>
              </a:rPr>
              <a:t>you’re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cxnSp>
        <p:nvCxnSpPr>
          <p:cNvPr id="861" name="Google Shape;861;p73"/>
          <p:cNvCxnSpPr/>
          <p:nvPr/>
        </p:nvCxnSpPr>
        <p:spPr>
          <a:xfrm>
            <a:off x="1684795" y="1877932"/>
            <a:ext cx="3444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62" name="Google Shape;862;p73"/>
          <p:cNvCxnSpPr/>
          <p:nvPr/>
        </p:nvCxnSpPr>
        <p:spPr>
          <a:xfrm>
            <a:off x="1995945" y="2684888"/>
            <a:ext cx="3444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63" name="Google Shape;863;p73"/>
          <p:cNvCxnSpPr/>
          <p:nvPr/>
        </p:nvCxnSpPr>
        <p:spPr>
          <a:xfrm>
            <a:off x="1241195" y="3502532"/>
            <a:ext cx="291600" cy="57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64" name="Google Shape;864;p73"/>
          <p:cNvCxnSpPr/>
          <p:nvPr/>
        </p:nvCxnSpPr>
        <p:spPr>
          <a:xfrm>
            <a:off x="1590595" y="4222088"/>
            <a:ext cx="188400" cy="1656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9" name="Google Shape;869;p7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67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Jacob says that this is the correct </a:t>
            </a:r>
            <a:r>
              <a:rPr lang="en-GB" b="1"/>
              <a:t>contraction</a:t>
            </a:r>
            <a:r>
              <a:rPr lang="en-GB"/>
              <a:t> for ‘did not’: </a:t>
            </a:r>
            <a:endParaRPr/>
          </a:p>
        </p:txBody>
      </p:sp>
      <p:sp>
        <p:nvSpPr>
          <p:cNvPr id="870" name="Google Shape;870;p7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contraction</a:t>
            </a:r>
            <a:endParaRPr/>
          </a:p>
        </p:txBody>
      </p:sp>
      <p:sp>
        <p:nvSpPr>
          <p:cNvPr id="871" name="Google Shape;871;p74"/>
          <p:cNvSpPr txBox="1">
            <a:spLocks noGrp="1"/>
          </p:cNvSpPr>
          <p:nvPr>
            <p:ph type="body" idx="1"/>
          </p:nvPr>
        </p:nvSpPr>
        <p:spPr>
          <a:xfrm>
            <a:off x="324025" y="2250413"/>
            <a:ext cx="5932800" cy="367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What mistake has Jacob made?</a:t>
            </a:r>
            <a:endParaRPr/>
          </a:p>
        </p:txBody>
      </p:sp>
      <p:sp>
        <p:nvSpPr>
          <p:cNvPr id="872" name="Google Shape;872;p74"/>
          <p:cNvSpPr txBox="1">
            <a:spLocks noGrp="1"/>
          </p:cNvSpPr>
          <p:nvPr>
            <p:ph type="body" idx="1"/>
          </p:nvPr>
        </p:nvSpPr>
        <p:spPr>
          <a:xfrm>
            <a:off x="355475" y="2945738"/>
            <a:ext cx="8464500" cy="367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latin typeface="Kalam"/>
                <a:ea typeface="Kalam"/>
                <a:cs typeface="Kalam"/>
                <a:sym typeface="Kalam"/>
              </a:rPr>
              <a:t>Usually, the </a:t>
            </a:r>
            <a:r>
              <a:rPr lang="en-GB" b="1">
                <a:latin typeface="Kalam"/>
                <a:ea typeface="Kalam"/>
                <a:cs typeface="Kalam"/>
                <a:sym typeface="Kalam"/>
              </a:rPr>
              <a:t>apostrophe 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is placed where the letter has been removed. 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873" name="Google Shape;873;p74"/>
          <p:cNvSpPr txBox="1">
            <a:spLocks noGrp="1"/>
          </p:cNvSpPr>
          <p:nvPr>
            <p:ph type="body" idx="1"/>
          </p:nvPr>
        </p:nvSpPr>
        <p:spPr>
          <a:xfrm>
            <a:off x="2165000" y="1423500"/>
            <a:ext cx="6126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did</a:t>
            </a:r>
            <a:endParaRPr sz="2600"/>
          </a:p>
        </p:txBody>
      </p:sp>
      <p:sp>
        <p:nvSpPr>
          <p:cNvPr id="874" name="Google Shape;874;p74"/>
          <p:cNvSpPr txBox="1">
            <a:spLocks noGrp="1"/>
          </p:cNvSpPr>
          <p:nvPr>
            <p:ph type="body" idx="1"/>
          </p:nvPr>
        </p:nvSpPr>
        <p:spPr>
          <a:xfrm>
            <a:off x="3481190" y="1423500"/>
            <a:ext cx="11487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not</a:t>
            </a:r>
            <a:endParaRPr sz="2600"/>
          </a:p>
        </p:txBody>
      </p:sp>
      <p:sp>
        <p:nvSpPr>
          <p:cNvPr id="875" name="Google Shape;875;p74"/>
          <p:cNvSpPr/>
          <p:nvPr/>
        </p:nvSpPr>
        <p:spPr>
          <a:xfrm>
            <a:off x="3100650" y="1458294"/>
            <a:ext cx="306600" cy="323400"/>
          </a:xfrm>
          <a:prstGeom prst="mathPlus">
            <a:avLst>
              <a:gd name="adj1" fmla="val 23903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76" name="Google Shape;876;p74"/>
          <p:cNvSpPr/>
          <p:nvPr/>
        </p:nvSpPr>
        <p:spPr>
          <a:xfrm>
            <a:off x="4842500" y="1506594"/>
            <a:ext cx="306600" cy="226800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77" name="Google Shape;877;p74"/>
          <p:cNvSpPr txBox="1">
            <a:spLocks noGrp="1"/>
          </p:cNvSpPr>
          <p:nvPr>
            <p:ph type="body" idx="1"/>
          </p:nvPr>
        </p:nvSpPr>
        <p:spPr>
          <a:xfrm>
            <a:off x="5333500" y="1423500"/>
            <a:ext cx="10347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did’nt</a:t>
            </a:r>
            <a:endParaRPr sz="2600"/>
          </a:p>
        </p:txBody>
      </p:sp>
      <p:cxnSp>
        <p:nvCxnSpPr>
          <p:cNvPr id="878" name="Google Shape;878;p74"/>
          <p:cNvCxnSpPr/>
          <p:nvPr/>
        </p:nvCxnSpPr>
        <p:spPr>
          <a:xfrm>
            <a:off x="3997373" y="1571025"/>
            <a:ext cx="188400" cy="1548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79" name="Google Shape;879;p74"/>
          <p:cNvSpPr txBox="1">
            <a:spLocks noGrp="1"/>
          </p:cNvSpPr>
          <p:nvPr>
            <p:ph type="body" idx="1"/>
          </p:nvPr>
        </p:nvSpPr>
        <p:spPr>
          <a:xfrm>
            <a:off x="2165000" y="3779988"/>
            <a:ext cx="6126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did</a:t>
            </a:r>
            <a:endParaRPr sz="2600"/>
          </a:p>
        </p:txBody>
      </p:sp>
      <p:sp>
        <p:nvSpPr>
          <p:cNvPr id="880" name="Google Shape;880;p74"/>
          <p:cNvSpPr txBox="1">
            <a:spLocks noGrp="1"/>
          </p:cNvSpPr>
          <p:nvPr>
            <p:ph type="body" idx="1"/>
          </p:nvPr>
        </p:nvSpPr>
        <p:spPr>
          <a:xfrm>
            <a:off x="3481190" y="3779988"/>
            <a:ext cx="11487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not</a:t>
            </a:r>
            <a:endParaRPr sz="2600"/>
          </a:p>
        </p:txBody>
      </p:sp>
      <p:sp>
        <p:nvSpPr>
          <p:cNvPr id="881" name="Google Shape;881;p74"/>
          <p:cNvSpPr/>
          <p:nvPr/>
        </p:nvSpPr>
        <p:spPr>
          <a:xfrm>
            <a:off x="3100650" y="3814782"/>
            <a:ext cx="306600" cy="323400"/>
          </a:xfrm>
          <a:prstGeom prst="mathPlus">
            <a:avLst>
              <a:gd name="adj1" fmla="val 23903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82" name="Google Shape;882;p74"/>
          <p:cNvSpPr/>
          <p:nvPr/>
        </p:nvSpPr>
        <p:spPr>
          <a:xfrm>
            <a:off x="4842500" y="3863082"/>
            <a:ext cx="306600" cy="226800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83" name="Google Shape;883;p74"/>
          <p:cNvSpPr txBox="1">
            <a:spLocks noGrp="1"/>
          </p:cNvSpPr>
          <p:nvPr>
            <p:ph type="body" idx="1"/>
          </p:nvPr>
        </p:nvSpPr>
        <p:spPr>
          <a:xfrm>
            <a:off x="5333500" y="3779988"/>
            <a:ext cx="10347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didn’t</a:t>
            </a:r>
            <a:endParaRPr sz="2600"/>
          </a:p>
        </p:txBody>
      </p:sp>
      <p:cxnSp>
        <p:nvCxnSpPr>
          <p:cNvPr id="884" name="Google Shape;884;p74"/>
          <p:cNvCxnSpPr/>
          <p:nvPr/>
        </p:nvCxnSpPr>
        <p:spPr>
          <a:xfrm>
            <a:off x="3991702" y="3938854"/>
            <a:ext cx="188400" cy="1548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" name="Google Shape;889;p7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Some </a:t>
            </a:r>
            <a:r>
              <a:rPr lang="en-GB" sz="1800" b="1"/>
              <a:t>contractions</a:t>
            </a:r>
            <a:r>
              <a:rPr lang="en-GB" sz="1800"/>
              <a:t> drop a letter from inside a word: </a:t>
            </a:r>
            <a:endParaRPr sz="1800"/>
          </a:p>
        </p:txBody>
      </p:sp>
      <p:sp>
        <p:nvSpPr>
          <p:cNvPr id="890" name="Google Shape;890;p7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contraction</a:t>
            </a:r>
            <a:endParaRPr/>
          </a:p>
        </p:txBody>
      </p:sp>
      <p:sp>
        <p:nvSpPr>
          <p:cNvPr id="891" name="Google Shape;891;p75"/>
          <p:cNvSpPr txBox="1">
            <a:spLocks noGrp="1"/>
          </p:cNvSpPr>
          <p:nvPr>
            <p:ph type="body" idx="1"/>
          </p:nvPr>
        </p:nvSpPr>
        <p:spPr>
          <a:xfrm>
            <a:off x="2258500" y="1298100"/>
            <a:ext cx="9354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could</a:t>
            </a:r>
            <a:endParaRPr sz="2600"/>
          </a:p>
        </p:txBody>
      </p:sp>
      <p:sp>
        <p:nvSpPr>
          <p:cNvPr id="892" name="Google Shape;892;p75"/>
          <p:cNvSpPr txBox="1">
            <a:spLocks noGrp="1"/>
          </p:cNvSpPr>
          <p:nvPr>
            <p:ph type="body" idx="1"/>
          </p:nvPr>
        </p:nvSpPr>
        <p:spPr>
          <a:xfrm>
            <a:off x="3835835" y="1298100"/>
            <a:ext cx="6126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not</a:t>
            </a:r>
            <a:endParaRPr sz="2600"/>
          </a:p>
        </p:txBody>
      </p:sp>
      <p:sp>
        <p:nvSpPr>
          <p:cNvPr id="893" name="Google Shape;893;p75"/>
          <p:cNvSpPr/>
          <p:nvPr/>
        </p:nvSpPr>
        <p:spPr>
          <a:xfrm>
            <a:off x="3378275" y="1332900"/>
            <a:ext cx="306600" cy="323400"/>
          </a:xfrm>
          <a:prstGeom prst="mathPlus">
            <a:avLst>
              <a:gd name="adj1" fmla="val 23903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94" name="Google Shape;894;p75"/>
          <p:cNvSpPr/>
          <p:nvPr/>
        </p:nvSpPr>
        <p:spPr>
          <a:xfrm>
            <a:off x="4614188" y="1381200"/>
            <a:ext cx="306600" cy="226800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95" name="Google Shape;895;p75"/>
          <p:cNvSpPr txBox="1">
            <a:spLocks noGrp="1"/>
          </p:cNvSpPr>
          <p:nvPr>
            <p:ph type="body" idx="1"/>
          </p:nvPr>
        </p:nvSpPr>
        <p:spPr>
          <a:xfrm>
            <a:off x="5334325" y="1298100"/>
            <a:ext cx="14280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couldn’t</a:t>
            </a:r>
            <a:endParaRPr sz="2600"/>
          </a:p>
        </p:txBody>
      </p:sp>
      <p:cxnSp>
        <p:nvCxnSpPr>
          <p:cNvPr id="896" name="Google Shape;896;p75"/>
          <p:cNvCxnSpPr/>
          <p:nvPr/>
        </p:nvCxnSpPr>
        <p:spPr>
          <a:xfrm>
            <a:off x="4094176" y="1420673"/>
            <a:ext cx="180300" cy="2205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97" name="Google Shape;897;p75"/>
          <p:cNvSpPr txBox="1">
            <a:spLocks noGrp="1"/>
          </p:cNvSpPr>
          <p:nvPr>
            <p:ph type="body" idx="1"/>
          </p:nvPr>
        </p:nvSpPr>
        <p:spPr>
          <a:xfrm>
            <a:off x="2251275" y="2548388"/>
            <a:ext cx="9354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will</a:t>
            </a:r>
            <a:endParaRPr sz="2600"/>
          </a:p>
        </p:txBody>
      </p:sp>
      <p:sp>
        <p:nvSpPr>
          <p:cNvPr id="898" name="Google Shape;898;p75"/>
          <p:cNvSpPr txBox="1">
            <a:spLocks noGrp="1"/>
          </p:cNvSpPr>
          <p:nvPr>
            <p:ph type="body" idx="1"/>
          </p:nvPr>
        </p:nvSpPr>
        <p:spPr>
          <a:xfrm>
            <a:off x="3828610" y="2548388"/>
            <a:ext cx="6126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not</a:t>
            </a:r>
            <a:endParaRPr sz="2600"/>
          </a:p>
        </p:txBody>
      </p:sp>
      <p:sp>
        <p:nvSpPr>
          <p:cNvPr id="899" name="Google Shape;899;p75"/>
          <p:cNvSpPr/>
          <p:nvPr/>
        </p:nvSpPr>
        <p:spPr>
          <a:xfrm>
            <a:off x="3371050" y="2617988"/>
            <a:ext cx="306600" cy="323400"/>
          </a:xfrm>
          <a:prstGeom prst="mathPlus">
            <a:avLst>
              <a:gd name="adj1" fmla="val 23903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00" name="Google Shape;900;p75"/>
          <p:cNvSpPr/>
          <p:nvPr/>
        </p:nvSpPr>
        <p:spPr>
          <a:xfrm>
            <a:off x="4648475" y="2695763"/>
            <a:ext cx="306600" cy="226800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01" name="Google Shape;901;p75"/>
          <p:cNvSpPr txBox="1">
            <a:spLocks noGrp="1"/>
          </p:cNvSpPr>
          <p:nvPr>
            <p:ph type="body" idx="1"/>
          </p:nvPr>
        </p:nvSpPr>
        <p:spPr>
          <a:xfrm>
            <a:off x="5334325" y="2548388"/>
            <a:ext cx="13056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w</a:t>
            </a:r>
            <a:r>
              <a:rPr lang="en-GB" sz="2600">
                <a:solidFill>
                  <a:schemeClr val="accent4"/>
                </a:solidFill>
              </a:rPr>
              <a:t>o</a:t>
            </a:r>
            <a:r>
              <a:rPr lang="en-GB" sz="2600"/>
              <a:t>n’t</a:t>
            </a:r>
            <a:endParaRPr sz="2600"/>
          </a:p>
        </p:txBody>
      </p:sp>
      <p:cxnSp>
        <p:nvCxnSpPr>
          <p:cNvPr id="902" name="Google Shape;902;p75"/>
          <p:cNvCxnSpPr/>
          <p:nvPr/>
        </p:nvCxnSpPr>
        <p:spPr>
          <a:xfrm>
            <a:off x="4088921" y="2664869"/>
            <a:ext cx="180300" cy="2205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03" name="Google Shape;903;p75"/>
          <p:cNvSpPr txBox="1">
            <a:spLocks noGrp="1"/>
          </p:cNvSpPr>
          <p:nvPr>
            <p:ph type="body" idx="1"/>
          </p:nvPr>
        </p:nvSpPr>
        <p:spPr>
          <a:xfrm>
            <a:off x="353550" y="1996213"/>
            <a:ext cx="82377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Some </a:t>
            </a:r>
            <a:r>
              <a:rPr lang="en-GB" sz="1800" b="1"/>
              <a:t>contractions</a:t>
            </a:r>
            <a:r>
              <a:rPr lang="en-GB" sz="1800"/>
              <a:t> add in a letter:</a:t>
            </a:r>
            <a:endParaRPr sz="1800"/>
          </a:p>
        </p:txBody>
      </p:sp>
      <p:cxnSp>
        <p:nvCxnSpPr>
          <p:cNvPr id="904" name="Google Shape;904;p75"/>
          <p:cNvCxnSpPr/>
          <p:nvPr/>
        </p:nvCxnSpPr>
        <p:spPr>
          <a:xfrm>
            <a:off x="2498264" y="2756997"/>
            <a:ext cx="295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05" name="Google Shape;905;p75"/>
          <p:cNvSpPr txBox="1">
            <a:spLocks noGrp="1"/>
          </p:cNvSpPr>
          <p:nvPr>
            <p:ph type="body" idx="1"/>
          </p:nvPr>
        </p:nvSpPr>
        <p:spPr>
          <a:xfrm>
            <a:off x="353550" y="3229113"/>
            <a:ext cx="82377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All </a:t>
            </a:r>
            <a:r>
              <a:rPr lang="en-GB" sz="1800" b="1"/>
              <a:t>contractions</a:t>
            </a:r>
            <a:r>
              <a:rPr lang="en-GB" sz="1800"/>
              <a:t> using ‘not’ put the </a:t>
            </a:r>
            <a:r>
              <a:rPr lang="en-GB" sz="1800" b="1"/>
              <a:t>apostrophe</a:t>
            </a:r>
            <a:r>
              <a:rPr lang="en-GB" sz="1800"/>
              <a:t> between the </a:t>
            </a:r>
            <a:r>
              <a:rPr lang="en-GB" sz="1800">
                <a:solidFill>
                  <a:schemeClr val="accent4"/>
                </a:solidFill>
              </a:rPr>
              <a:t>n</a:t>
            </a:r>
            <a:r>
              <a:rPr lang="en-GB" sz="1800"/>
              <a:t> and </a:t>
            </a:r>
            <a:r>
              <a:rPr lang="en-GB" sz="1800">
                <a:solidFill>
                  <a:schemeClr val="accent4"/>
                </a:solidFill>
              </a:rPr>
              <a:t>t</a:t>
            </a:r>
            <a:r>
              <a:rPr lang="en-GB" sz="1800"/>
              <a:t>.</a:t>
            </a:r>
            <a:endParaRPr sz="1800"/>
          </a:p>
        </p:txBody>
      </p:sp>
      <p:sp>
        <p:nvSpPr>
          <p:cNvPr id="906" name="Google Shape;906;p75"/>
          <p:cNvSpPr txBox="1">
            <a:spLocks noGrp="1"/>
          </p:cNvSpPr>
          <p:nvPr>
            <p:ph type="body" idx="1"/>
          </p:nvPr>
        </p:nvSpPr>
        <p:spPr>
          <a:xfrm>
            <a:off x="2205238" y="3684088"/>
            <a:ext cx="6126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can</a:t>
            </a:r>
            <a:endParaRPr sz="2600"/>
          </a:p>
        </p:txBody>
      </p:sp>
      <p:sp>
        <p:nvSpPr>
          <p:cNvPr id="907" name="Google Shape;907;p75"/>
          <p:cNvSpPr txBox="1">
            <a:spLocks noGrp="1"/>
          </p:cNvSpPr>
          <p:nvPr>
            <p:ph type="body" idx="1"/>
          </p:nvPr>
        </p:nvSpPr>
        <p:spPr>
          <a:xfrm>
            <a:off x="3888748" y="3684088"/>
            <a:ext cx="6126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not</a:t>
            </a:r>
            <a:endParaRPr sz="2600"/>
          </a:p>
        </p:txBody>
      </p:sp>
      <p:sp>
        <p:nvSpPr>
          <p:cNvPr id="908" name="Google Shape;908;p75"/>
          <p:cNvSpPr/>
          <p:nvPr/>
        </p:nvSpPr>
        <p:spPr>
          <a:xfrm>
            <a:off x="3431188" y="3753688"/>
            <a:ext cx="306600" cy="323400"/>
          </a:xfrm>
          <a:prstGeom prst="mathPlus">
            <a:avLst>
              <a:gd name="adj1" fmla="val 23903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09" name="Google Shape;909;p75"/>
          <p:cNvSpPr/>
          <p:nvPr/>
        </p:nvSpPr>
        <p:spPr>
          <a:xfrm>
            <a:off x="4648463" y="3801988"/>
            <a:ext cx="306600" cy="226800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10" name="Google Shape;910;p75"/>
          <p:cNvSpPr txBox="1">
            <a:spLocks noGrp="1"/>
          </p:cNvSpPr>
          <p:nvPr>
            <p:ph type="body" idx="1"/>
          </p:nvPr>
        </p:nvSpPr>
        <p:spPr>
          <a:xfrm>
            <a:off x="5334325" y="3684100"/>
            <a:ext cx="10911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can’t</a:t>
            </a:r>
            <a:endParaRPr sz="2600"/>
          </a:p>
        </p:txBody>
      </p:sp>
      <p:sp>
        <p:nvSpPr>
          <p:cNvPr id="911" name="Google Shape;911;p75"/>
          <p:cNvSpPr txBox="1">
            <a:spLocks noGrp="1"/>
          </p:cNvSpPr>
          <p:nvPr>
            <p:ph type="body" idx="1"/>
          </p:nvPr>
        </p:nvSpPr>
        <p:spPr>
          <a:xfrm>
            <a:off x="2205238" y="4320913"/>
            <a:ext cx="10416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would</a:t>
            </a:r>
            <a:endParaRPr sz="2600"/>
          </a:p>
        </p:txBody>
      </p:sp>
      <p:sp>
        <p:nvSpPr>
          <p:cNvPr id="912" name="Google Shape;912;p75"/>
          <p:cNvSpPr txBox="1">
            <a:spLocks noGrp="1"/>
          </p:cNvSpPr>
          <p:nvPr>
            <p:ph type="body" idx="1"/>
          </p:nvPr>
        </p:nvSpPr>
        <p:spPr>
          <a:xfrm>
            <a:off x="3888748" y="4320913"/>
            <a:ext cx="6126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not</a:t>
            </a:r>
            <a:endParaRPr sz="2600"/>
          </a:p>
        </p:txBody>
      </p:sp>
      <p:sp>
        <p:nvSpPr>
          <p:cNvPr id="913" name="Google Shape;913;p75"/>
          <p:cNvSpPr/>
          <p:nvPr/>
        </p:nvSpPr>
        <p:spPr>
          <a:xfrm>
            <a:off x="3431188" y="4367850"/>
            <a:ext cx="306600" cy="323400"/>
          </a:xfrm>
          <a:prstGeom prst="mathPlus">
            <a:avLst>
              <a:gd name="adj1" fmla="val 23903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14" name="Google Shape;914;p75"/>
          <p:cNvSpPr/>
          <p:nvPr/>
        </p:nvSpPr>
        <p:spPr>
          <a:xfrm>
            <a:off x="4648463" y="4416150"/>
            <a:ext cx="306600" cy="226800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15" name="Google Shape;915;p75"/>
          <p:cNvSpPr txBox="1">
            <a:spLocks noGrp="1"/>
          </p:cNvSpPr>
          <p:nvPr>
            <p:ph type="body" idx="1"/>
          </p:nvPr>
        </p:nvSpPr>
        <p:spPr>
          <a:xfrm>
            <a:off x="5334325" y="4320925"/>
            <a:ext cx="1512900" cy="39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/>
              <a:t>wouldn’t</a:t>
            </a:r>
            <a:endParaRPr sz="2600"/>
          </a:p>
        </p:txBody>
      </p:sp>
      <p:cxnSp>
        <p:nvCxnSpPr>
          <p:cNvPr id="916" name="Google Shape;916;p75"/>
          <p:cNvCxnSpPr/>
          <p:nvPr/>
        </p:nvCxnSpPr>
        <p:spPr>
          <a:xfrm>
            <a:off x="4151543" y="4480460"/>
            <a:ext cx="170700" cy="1707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17" name="Google Shape;917;p75"/>
          <p:cNvCxnSpPr/>
          <p:nvPr/>
        </p:nvCxnSpPr>
        <p:spPr>
          <a:xfrm>
            <a:off x="3944778" y="3915391"/>
            <a:ext cx="3819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" name="Google Shape;922;p76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31518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are not</a:t>
            </a:r>
            <a:endParaRPr/>
          </a:p>
        </p:txBody>
      </p:sp>
      <p:sp>
        <p:nvSpPr>
          <p:cNvPr id="923" name="Google Shape;923;p7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contraction</a:t>
            </a:r>
            <a:endParaRPr/>
          </a:p>
        </p:txBody>
      </p:sp>
      <p:sp>
        <p:nvSpPr>
          <p:cNvPr id="924" name="Google Shape;924;p76"/>
          <p:cNvSpPr txBox="1">
            <a:spLocks noGrp="1"/>
          </p:cNvSpPr>
          <p:nvPr>
            <p:ph type="subTitle" idx="3"/>
          </p:nvPr>
        </p:nvSpPr>
        <p:spPr>
          <a:xfrm>
            <a:off x="1034425" y="2489450"/>
            <a:ext cx="31518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shall not</a:t>
            </a:r>
            <a:endParaRPr/>
          </a:p>
        </p:txBody>
      </p:sp>
      <p:sp>
        <p:nvSpPr>
          <p:cNvPr id="925" name="Google Shape;925;p76"/>
          <p:cNvSpPr txBox="1">
            <a:spLocks noGrp="1"/>
          </p:cNvSpPr>
          <p:nvPr>
            <p:ph type="subTitle" idx="4"/>
          </p:nvPr>
        </p:nvSpPr>
        <p:spPr>
          <a:xfrm>
            <a:off x="1034425" y="3309775"/>
            <a:ext cx="31518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should not</a:t>
            </a:r>
            <a:endParaRPr/>
          </a:p>
        </p:txBody>
      </p:sp>
      <p:sp>
        <p:nvSpPr>
          <p:cNvPr id="926" name="Google Shape;926;p76"/>
          <p:cNvSpPr txBox="1">
            <a:spLocks noGrp="1"/>
          </p:cNvSpPr>
          <p:nvPr>
            <p:ph type="subTitle" idx="5"/>
          </p:nvPr>
        </p:nvSpPr>
        <p:spPr>
          <a:xfrm>
            <a:off x="1034425" y="4113825"/>
            <a:ext cx="31518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did not</a:t>
            </a:r>
            <a:endParaRPr/>
          </a:p>
        </p:txBody>
      </p:sp>
      <p:sp>
        <p:nvSpPr>
          <p:cNvPr id="927" name="Google Shape;927;p76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What is the contracted form of each of the following? </a:t>
            </a:r>
            <a:endParaRPr/>
          </a:p>
        </p:txBody>
      </p:sp>
      <p:sp>
        <p:nvSpPr>
          <p:cNvPr id="928" name="Google Shape;928;p76"/>
          <p:cNvSpPr txBox="1">
            <a:spLocks noGrp="1"/>
          </p:cNvSpPr>
          <p:nvPr>
            <p:ph type="subTitle" idx="1"/>
          </p:nvPr>
        </p:nvSpPr>
        <p:spPr>
          <a:xfrm>
            <a:off x="4824000" y="1685375"/>
            <a:ext cx="31518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400">
                <a:latin typeface="Kalam"/>
                <a:ea typeface="Kalam"/>
                <a:cs typeface="Kalam"/>
                <a:sym typeface="Kalam"/>
              </a:rPr>
              <a:t>aren’t</a:t>
            </a:r>
            <a:endParaRPr sz="24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29" name="Google Shape;929;p76"/>
          <p:cNvSpPr txBox="1">
            <a:spLocks noGrp="1"/>
          </p:cNvSpPr>
          <p:nvPr>
            <p:ph type="subTitle" idx="3"/>
          </p:nvPr>
        </p:nvSpPr>
        <p:spPr>
          <a:xfrm>
            <a:off x="4824000" y="2489450"/>
            <a:ext cx="31518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400">
                <a:latin typeface="Kalam"/>
                <a:ea typeface="Kalam"/>
                <a:cs typeface="Kalam"/>
                <a:sym typeface="Kalam"/>
              </a:rPr>
              <a:t>shan’t</a:t>
            </a:r>
            <a:endParaRPr sz="24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30" name="Google Shape;930;p76"/>
          <p:cNvSpPr txBox="1">
            <a:spLocks noGrp="1"/>
          </p:cNvSpPr>
          <p:nvPr>
            <p:ph type="subTitle" idx="4"/>
          </p:nvPr>
        </p:nvSpPr>
        <p:spPr>
          <a:xfrm>
            <a:off x="4824000" y="3309775"/>
            <a:ext cx="31518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400">
                <a:latin typeface="Kalam"/>
                <a:ea typeface="Kalam"/>
                <a:cs typeface="Kalam"/>
                <a:sym typeface="Kalam"/>
              </a:rPr>
              <a:t>shouldn’t</a:t>
            </a:r>
            <a:endParaRPr sz="24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31" name="Google Shape;931;p76"/>
          <p:cNvSpPr txBox="1">
            <a:spLocks noGrp="1"/>
          </p:cNvSpPr>
          <p:nvPr>
            <p:ph type="subTitle" idx="5"/>
          </p:nvPr>
        </p:nvSpPr>
        <p:spPr>
          <a:xfrm>
            <a:off x="4824000" y="4113825"/>
            <a:ext cx="31518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400">
                <a:latin typeface="Kalam"/>
                <a:ea typeface="Kalam"/>
                <a:cs typeface="Kalam"/>
                <a:sym typeface="Kalam"/>
              </a:rPr>
              <a:t>didn’t </a:t>
            </a:r>
            <a:endParaRPr sz="2400">
              <a:latin typeface="Kalam"/>
              <a:ea typeface="Kalam"/>
              <a:cs typeface="Kalam"/>
              <a:sym typeface="Kalam"/>
            </a:endParaRPr>
          </a:p>
        </p:txBody>
      </p:sp>
      <p:cxnSp>
        <p:nvCxnSpPr>
          <p:cNvPr id="932" name="Google Shape;932;p76"/>
          <p:cNvCxnSpPr/>
          <p:nvPr/>
        </p:nvCxnSpPr>
        <p:spPr>
          <a:xfrm>
            <a:off x="1892970" y="2631460"/>
            <a:ext cx="182400" cy="1053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33" name="Google Shape;933;p76"/>
          <p:cNvCxnSpPr/>
          <p:nvPr/>
        </p:nvCxnSpPr>
        <p:spPr>
          <a:xfrm>
            <a:off x="1505695" y="2666501"/>
            <a:ext cx="1791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34" name="Google Shape;934;p76"/>
          <p:cNvCxnSpPr/>
          <p:nvPr/>
        </p:nvCxnSpPr>
        <p:spPr>
          <a:xfrm>
            <a:off x="1722592" y="1826757"/>
            <a:ext cx="182400" cy="1053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35" name="Google Shape;935;p76"/>
          <p:cNvCxnSpPr/>
          <p:nvPr/>
        </p:nvCxnSpPr>
        <p:spPr>
          <a:xfrm>
            <a:off x="2158762" y="3451107"/>
            <a:ext cx="182400" cy="1053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36" name="Google Shape;936;p76"/>
          <p:cNvCxnSpPr/>
          <p:nvPr/>
        </p:nvCxnSpPr>
        <p:spPr>
          <a:xfrm>
            <a:off x="1707492" y="4248892"/>
            <a:ext cx="182400" cy="1053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1" name="Google Shape;941;p77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contraction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942" name="Google Shape;942;p7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910800" cy="79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Rewrite each sentence using </a:t>
            </a:r>
            <a:r>
              <a:rPr lang="en-GB" b="1"/>
              <a:t>apostrophes for contraction</a:t>
            </a:r>
            <a:r>
              <a:rPr lang="en-GB"/>
              <a:t> wherever it is appropriate.</a:t>
            </a:r>
            <a:endParaRPr/>
          </a:p>
        </p:txBody>
      </p:sp>
      <p:sp>
        <p:nvSpPr>
          <p:cNvPr id="943" name="Google Shape;943;p77"/>
          <p:cNvSpPr txBox="1">
            <a:spLocks noGrp="1"/>
          </p:cNvSpPr>
          <p:nvPr>
            <p:ph type="body" idx="1"/>
          </p:nvPr>
        </p:nvSpPr>
        <p:spPr>
          <a:xfrm>
            <a:off x="324000" y="1661300"/>
            <a:ext cx="7377300" cy="298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68300" algn="l" rtl="0">
              <a:spcBef>
                <a:spcPct val="0"/>
              </a:spcBef>
              <a:spcAft>
                <a:spcPct val="0"/>
              </a:spcAft>
              <a:buSzPts val="2200"/>
              <a:buAutoNum type="arabicPeriod"/>
            </a:pPr>
            <a:r>
              <a:rPr lang="en-GB"/>
              <a:t>Jun said he would help. </a:t>
            </a:r>
            <a:endParaRPr/>
          </a:p>
          <a:p>
            <a:pPr marL="457200" lvl="0" indent="-368300" algn="l" rtl="0">
              <a:spcBef>
                <a:spcPts val="1000"/>
              </a:spcBef>
              <a:spcAft>
                <a:spcPct val="0"/>
              </a:spcAft>
              <a:buSzPts val="2200"/>
              <a:buAutoNum type="arabicPeriod"/>
            </a:pPr>
            <a:r>
              <a:rPr lang="en-GB"/>
              <a:t>She is having a party and I am going. </a:t>
            </a:r>
            <a:endParaRPr/>
          </a:p>
          <a:p>
            <a:pPr marL="457200" lvl="0" indent="-368300" algn="l" rtl="0">
              <a:spcBef>
                <a:spcPts val="1000"/>
              </a:spcBef>
              <a:spcAft>
                <a:spcPct val="0"/>
              </a:spcAft>
              <a:buSzPts val="2200"/>
              <a:buAutoNum type="arabicPeriod"/>
            </a:pPr>
            <a:r>
              <a:rPr lang="en-GB"/>
              <a:t>There is a door, but there is not a key. </a:t>
            </a:r>
            <a:endParaRPr/>
          </a:p>
          <a:p>
            <a:pPr marL="457200" lvl="0" indent="-368300" algn="l" rtl="0">
              <a:spcBef>
                <a:spcPts val="1000"/>
              </a:spcBef>
              <a:spcAft>
                <a:spcPct val="0"/>
              </a:spcAft>
              <a:buSzPts val="2200"/>
              <a:buAutoNum type="arabicPeriod"/>
            </a:pPr>
            <a:r>
              <a:rPr lang="en-GB"/>
              <a:t>He will help if you do not understand. </a:t>
            </a:r>
            <a:endParaRPr/>
          </a:p>
          <a:p>
            <a:pPr marL="457200" lvl="0" indent="-368300" algn="l" rtl="0">
              <a:spcBef>
                <a:spcPts val="1000"/>
              </a:spcBef>
              <a:spcAft>
                <a:spcPct val="0"/>
              </a:spcAft>
              <a:buSzPts val="2200"/>
              <a:buAutoNum type="arabicPeriod"/>
            </a:pPr>
            <a:r>
              <a:rPr lang="en-GB"/>
              <a:t>As we would see, he could not drive well.</a:t>
            </a:r>
            <a:endParaRPr/>
          </a:p>
          <a:p>
            <a:pPr marL="457200" lvl="0" indent="-368300" algn="l" rtl="0">
              <a:spcBef>
                <a:spcPts val="1000"/>
              </a:spcBef>
              <a:spcAft>
                <a:spcPts val="1000"/>
              </a:spcAft>
              <a:buSzPts val="2200"/>
              <a:buAutoNum type="arabicPeriod"/>
            </a:pPr>
            <a:r>
              <a:rPr lang="en-GB"/>
              <a:t>We will come so you have got a friend there. 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8" name="Google Shape;948;p78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contraction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949" name="Google Shape;949;p7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234800" cy="707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Rewrite each sentence using </a:t>
            </a:r>
            <a:r>
              <a:rPr lang="en-GB" b="1"/>
              <a:t>apostrophes for contraction</a:t>
            </a:r>
            <a:r>
              <a:rPr lang="en-GB"/>
              <a:t> wherever it is appropriate.</a:t>
            </a:r>
            <a:endParaRPr/>
          </a:p>
        </p:txBody>
      </p:sp>
      <p:sp>
        <p:nvSpPr>
          <p:cNvPr id="950" name="Google Shape;950;p78"/>
          <p:cNvSpPr txBox="1">
            <a:spLocks noGrp="1"/>
          </p:cNvSpPr>
          <p:nvPr>
            <p:ph type="body" idx="1"/>
          </p:nvPr>
        </p:nvSpPr>
        <p:spPr>
          <a:xfrm>
            <a:off x="324000" y="1661300"/>
            <a:ext cx="7377300" cy="298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68300" algn="l" rtl="0">
              <a:spcBef>
                <a:spcPct val="0"/>
              </a:spcBef>
              <a:spcAft>
                <a:spcPct val="0"/>
              </a:spcAft>
              <a:buSzPts val="2200"/>
              <a:buFont typeface="Kalam"/>
              <a:buAutoNum type="arabicPeriod"/>
            </a:pPr>
            <a:r>
              <a:rPr lang="en-GB">
                <a:latin typeface="Kalam"/>
                <a:ea typeface="Kalam"/>
                <a:cs typeface="Kalam"/>
                <a:sym typeface="Kalam"/>
              </a:rPr>
              <a:t>Jun said </a:t>
            </a:r>
            <a:r>
              <a:rPr lang="en-GB">
                <a:solidFill>
                  <a:schemeClr val="accent4"/>
                </a:solidFill>
                <a:latin typeface="Kalam"/>
                <a:ea typeface="Kalam"/>
                <a:cs typeface="Kalam"/>
                <a:sym typeface="Kalam"/>
              </a:rPr>
              <a:t>he’d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 help. </a:t>
            </a:r>
            <a:endParaRPr>
              <a:latin typeface="Kalam"/>
              <a:ea typeface="Kalam"/>
              <a:cs typeface="Kalam"/>
              <a:sym typeface="Kalam"/>
            </a:endParaRPr>
          </a:p>
          <a:p>
            <a:pPr marL="457200" lvl="0" indent="-368300" algn="l" rtl="0">
              <a:spcBef>
                <a:spcPts val="1000"/>
              </a:spcBef>
              <a:spcAft>
                <a:spcPct val="0"/>
              </a:spcAft>
              <a:buSzPts val="2200"/>
              <a:buFont typeface="Kalam"/>
              <a:buAutoNum type="arabicPeriod"/>
            </a:pPr>
            <a:r>
              <a:rPr lang="en-GB">
                <a:solidFill>
                  <a:schemeClr val="accent4"/>
                </a:solidFill>
                <a:latin typeface="Kalam"/>
                <a:ea typeface="Kalam"/>
                <a:cs typeface="Kalam"/>
                <a:sym typeface="Kalam"/>
              </a:rPr>
              <a:t>She’s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 having a party and </a:t>
            </a:r>
            <a:r>
              <a:rPr lang="en-GB">
                <a:solidFill>
                  <a:schemeClr val="accent4"/>
                </a:solidFill>
                <a:latin typeface="Kalam"/>
                <a:ea typeface="Kalam"/>
                <a:cs typeface="Kalam"/>
                <a:sym typeface="Kalam"/>
              </a:rPr>
              <a:t>I’m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 going. </a:t>
            </a:r>
            <a:endParaRPr>
              <a:latin typeface="Kalam"/>
              <a:ea typeface="Kalam"/>
              <a:cs typeface="Kalam"/>
              <a:sym typeface="Kalam"/>
            </a:endParaRPr>
          </a:p>
          <a:p>
            <a:pPr marL="457200" lvl="0" indent="-368300" algn="l" rtl="0">
              <a:spcBef>
                <a:spcPts val="1000"/>
              </a:spcBef>
              <a:spcAft>
                <a:spcPct val="0"/>
              </a:spcAft>
              <a:buSzPts val="2200"/>
              <a:buFont typeface="Kalam"/>
              <a:buAutoNum type="arabicPeriod"/>
            </a:pPr>
            <a:r>
              <a:rPr lang="en-GB">
                <a:solidFill>
                  <a:schemeClr val="accent4"/>
                </a:solidFill>
                <a:latin typeface="Kalam"/>
                <a:ea typeface="Kalam"/>
                <a:cs typeface="Kalam"/>
                <a:sym typeface="Kalam"/>
              </a:rPr>
              <a:t>There’s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 a door, but there </a:t>
            </a:r>
            <a:r>
              <a:rPr lang="en-GB">
                <a:solidFill>
                  <a:schemeClr val="accent4"/>
                </a:solidFill>
                <a:latin typeface="Kalam"/>
                <a:ea typeface="Kalam"/>
                <a:cs typeface="Kalam"/>
                <a:sym typeface="Kalam"/>
              </a:rPr>
              <a:t>isn’t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 a key. </a:t>
            </a:r>
            <a:endParaRPr>
              <a:latin typeface="Kalam"/>
              <a:ea typeface="Kalam"/>
              <a:cs typeface="Kalam"/>
              <a:sym typeface="Kalam"/>
            </a:endParaRPr>
          </a:p>
          <a:p>
            <a:pPr marL="457200" lvl="0" indent="-368300" algn="l" rtl="0">
              <a:spcBef>
                <a:spcPts val="1000"/>
              </a:spcBef>
              <a:spcAft>
                <a:spcPct val="0"/>
              </a:spcAft>
              <a:buSzPts val="2200"/>
              <a:buFont typeface="Kalam"/>
              <a:buAutoNum type="arabicPeriod"/>
            </a:pPr>
            <a:r>
              <a:rPr lang="en-GB">
                <a:solidFill>
                  <a:schemeClr val="accent4"/>
                </a:solidFill>
                <a:latin typeface="Kalam"/>
                <a:ea typeface="Kalam"/>
                <a:cs typeface="Kalam"/>
                <a:sym typeface="Kalam"/>
              </a:rPr>
              <a:t>He’ll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 help if you </a:t>
            </a:r>
            <a:r>
              <a:rPr lang="en-GB">
                <a:solidFill>
                  <a:schemeClr val="accent4"/>
                </a:solidFill>
                <a:latin typeface="Kalam"/>
                <a:ea typeface="Kalam"/>
                <a:cs typeface="Kalam"/>
                <a:sym typeface="Kalam"/>
              </a:rPr>
              <a:t>don’t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 understand. </a:t>
            </a:r>
            <a:endParaRPr>
              <a:latin typeface="Kalam"/>
              <a:ea typeface="Kalam"/>
              <a:cs typeface="Kalam"/>
              <a:sym typeface="Kalam"/>
            </a:endParaRPr>
          </a:p>
          <a:p>
            <a:pPr marL="457200" lvl="0" indent="-368300" algn="l" rtl="0">
              <a:spcBef>
                <a:spcPts val="1000"/>
              </a:spcBef>
              <a:spcAft>
                <a:spcPct val="0"/>
              </a:spcAft>
              <a:buSzPts val="2200"/>
              <a:buFont typeface="Kalam"/>
              <a:buAutoNum type="arabicPeriod"/>
            </a:pPr>
            <a:r>
              <a:rPr lang="en-GB">
                <a:latin typeface="Kalam"/>
                <a:ea typeface="Kalam"/>
                <a:cs typeface="Kalam"/>
                <a:sym typeface="Kalam"/>
              </a:rPr>
              <a:t>As </a:t>
            </a:r>
            <a:r>
              <a:rPr lang="en-GB">
                <a:solidFill>
                  <a:schemeClr val="accent4"/>
                </a:solidFill>
                <a:latin typeface="Kalam"/>
                <a:ea typeface="Kalam"/>
                <a:cs typeface="Kalam"/>
                <a:sym typeface="Kalam"/>
              </a:rPr>
              <a:t>we’d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 see, he </a:t>
            </a:r>
            <a:r>
              <a:rPr lang="en-GB">
                <a:solidFill>
                  <a:schemeClr val="accent4"/>
                </a:solidFill>
                <a:latin typeface="Kalam"/>
                <a:ea typeface="Kalam"/>
                <a:cs typeface="Kalam"/>
                <a:sym typeface="Kalam"/>
              </a:rPr>
              <a:t>couldn’t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 drive well.</a:t>
            </a:r>
            <a:endParaRPr>
              <a:latin typeface="Kalam"/>
              <a:ea typeface="Kalam"/>
              <a:cs typeface="Kalam"/>
              <a:sym typeface="Kalam"/>
            </a:endParaRPr>
          </a:p>
          <a:p>
            <a:pPr marL="457200" lvl="0" indent="-368300" algn="l" rtl="0">
              <a:spcBef>
                <a:spcPts val="1000"/>
              </a:spcBef>
              <a:spcAft>
                <a:spcPts val="1000"/>
              </a:spcAft>
              <a:buSzPts val="2200"/>
              <a:buFont typeface="Kalam"/>
              <a:buAutoNum type="arabicPeriod"/>
            </a:pPr>
            <a:r>
              <a:rPr lang="en-GB">
                <a:solidFill>
                  <a:schemeClr val="accent4"/>
                </a:solidFill>
                <a:latin typeface="Kalam"/>
                <a:ea typeface="Kalam"/>
                <a:cs typeface="Kalam"/>
                <a:sym typeface="Kalam"/>
              </a:rPr>
              <a:t>We’ll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 come so </a:t>
            </a:r>
            <a:r>
              <a:rPr lang="en-GB">
                <a:solidFill>
                  <a:schemeClr val="accent4"/>
                </a:solidFill>
                <a:latin typeface="Kalam"/>
                <a:ea typeface="Kalam"/>
                <a:cs typeface="Kalam"/>
                <a:sym typeface="Kalam"/>
              </a:rPr>
              <a:t>you’ve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 got a friend there. 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5" name="Google Shape;955;p79"/>
          <p:cNvSpPr txBox="1">
            <a:spLocks noGrp="1"/>
          </p:cNvSpPr>
          <p:nvPr>
            <p:ph type="title"/>
          </p:nvPr>
        </p:nvSpPr>
        <p:spPr>
          <a:xfrm>
            <a:off x="1224600" y="1787025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</a:t>
            </a:r>
            <a:r>
              <a:rPr lang="en-GB" b="1"/>
              <a:t>contraction</a:t>
            </a:r>
            <a:endParaRPr b="1"/>
          </a:p>
        </p:txBody>
      </p:sp>
      <p:sp>
        <p:nvSpPr>
          <p:cNvPr id="956" name="Google Shape;956;p79"/>
          <p:cNvSpPr txBox="1">
            <a:spLocks noGrp="1"/>
          </p:cNvSpPr>
          <p:nvPr>
            <p:ph type="title" idx="2"/>
          </p:nvPr>
        </p:nvSpPr>
        <p:spPr>
          <a:xfrm>
            <a:off x="1224000" y="2830775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</a:t>
            </a:r>
            <a:r>
              <a:rPr lang="en-GB" b="1"/>
              <a:t>singular</a:t>
            </a:r>
            <a:r>
              <a:rPr lang="en-GB"/>
              <a:t> </a:t>
            </a:r>
            <a:r>
              <a:rPr lang="en-GB" b="1"/>
              <a:t>possession</a:t>
            </a:r>
            <a:endParaRPr b="1"/>
          </a:p>
        </p:txBody>
      </p:sp>
      <p:sp>
        <p:nvSpPr>
          <p:cNvPr id="957" name="Google Shape;957;p79"/>
          <p:cNvSpPr txBox="1">
            <a:spLocks noGrp="1"/>
          </p:cNvSpPr>
          <p:nvPr>
            <p:ph type="title" idx="3"/>
          </p:nvPr>
        </p:nvSpPr>
        <p:spPr>
          <a:xfrm>
            <a:off x="1224000" y="3758277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</a:t>
            </a:r>
            <a:r>
              <a:rPr lang="en-GB" b="1"/>
              <a:t>plural</a:t>
            </a:r>
            <a:r>
              <a:rPr lang="en-GB"/>
              <a:t> </a:t>
            </a:r>
            <a:r>
              <a:rPr lang="en-GB" b="1"/>
              <a:t>possession</a:t>
            </a:r>
            <a:endParaRPr b="1"/>
          </a:p>
        </p:txBody>
      </p:sp>
      <p:sp>
        <p:nvSpPr>
          <p:cNvPr id="958" name="Google Shape;958;p79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</a:t>
            </a:r>
            <a:r>
              <a:rPr lang="en-GB" b="1"/>
              <a:t>contraction, singular possession</a:t>
            </a:r>
            <a:r>
              <a:rPr lang="en-GB"/>
              <a:t> and </a:t>
            </a:r>
            <a:r>
              <a:rPr lang="en-GB" b="1"/>
              <a:t>plural possession</a:t>
            </a:r>
            <a:endParaRPr b="1"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959" name="Google Shape;959;p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6774" y="2771997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4" name="Google Shape;964;p8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42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A noun is a person, a place or a thing. </a:t>
            </a:r>
            <a:endParaRPr sz="2000"/>
          </a:p>
        </p:txBody>
      </p:sp>
      <p:sp>
        <p:nvSpPr>
          <p:cNvPr id="965" name="Google Shape;965;p8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singular possession</a:t>
            </a:r>
            <a:endParaRPr/>
          </a:p>
        </p:txBody>
      </p:sp>
      <p:sp>
        <p:nvSpPr>
          <p:cNvPr id="966" name="Google Shape;966;p80"/>
          <p:cNvSpPr txBox="1">
            <a:spLocks noGrp="1"/>
          </p:cNvSpPr>
          <p:nvPr>
            <p:ph type="body" idx="1"/>
          </p:nvPr>
        </p:nvSpPr>
        <p:spPr>
          <a:xfrm>
            <a:off x="324000" y="1179900"/>
            <a:ext cx="6213300" cy="42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Nouns can be </a:t>
            </a:r>
            <a:r>
              <a:rPr lang="en-GB" sz="2000" b="1"/>
              <a:t>singular</a:t>
            </a:r>
            <a:r>
              <a:rPr lang="en-GB" sz="2000"/>
              <a:t> or </a:t>
            </a:r>
            <a:r>
              <a:rPr lang="en-GB" sz="2000" b="1"/>
              <a:t>plural</a:t>
            </a:r>
            <a:r>
              <a:rPr lang="en-GB" sz="2000"/>
              <a:t>. </a:t>
            </a:r>
            <a:endParaRPr sz="2000"/>
          </a:p>
        </p:txBody>
      </p:sp>
      <p:sp>
        <p:nvSpPr>
          <p:cNvPr id="967" name="Google Shape;967;p80"/>
          <p:cNvSpPr txBox="1">
            <a:spLocks noGrp="1"/>
          </p:cNvSpPr>
          <p:nvPr>
            <p:ph type="body" idx="1"/>
          </p:nvPr>
        </p:nvSpPr>
        <p:spPr>
          <a:xfrm>
            <a:off x="324000" y="1739400"/>
            <a:ext cx="1677600" cy="42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/>
              <a:t>singular</a:t>
            </a:r>
            <a:endParaRPr sz="2000" b="1"/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dog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child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woman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tooth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chemeClr val="accent5"/>
                </a:solidFill>
              </a:rPr>
              <a:t>only one</a:t>
            </a:r>
            <a:endParaRPr sz="2000">
              <a:solidFill>
                <a:schemeClr val="accent5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2000"/>
          </a:p>
        </p:txBody>
      </p:sp>
      <p:sp>
        <p:nvSpPr>
          <p:cNvPr id="968" name="Google Shape;968;p80"/>
          <p:cNvSpPr txBox="1">
            <a:spLocks noGrp="1"/>
          </p:cNvSpPr>
          <p:nvPr>
            <p:ph type="body" idx="1"/>
          </p:nvPr>
        </p:nvSpPr>
        <p:spPr>
          <a:xfrm>
            <a:off x="2336050" y="1739400"/>
            <a:ext cx="1857000" cy="42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/>
              <a:t>plural </a:t>
            </a:r>
            <a:endParaRPr sz="2000" b="1"/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dogs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children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women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teeth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chemeClr val="accent5"/>
                </a:solidFill>
              </a:rPr>
              <a:t>more than one</a:t>
            </a:r>
            <a:endParaRPr sz="2000">
              <a:solidFill>
                <a:schemeClr val="accent5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2000"/>
          </a:p>
        </p:txBody>
      </p:sp>
      <p:sp>
        <p:nvSpPr>
          <p:cNvPr id="969" name="Google Shape;969;p80"/>
          <p:cNvSpPr txBox="1">
            <a:spLocks noGrp="1"/>
          </p:cNvSpPr>
          <p:nvPr>
            <p:ph type="body" idx="1"/>
          </p:nvPr>
        </p:nvSpPr>
        <p:spPr>
          <a:xfrm>
            <a:off x="4608874" y="1658793"/>
            <a:ext cx="4127400" cy="747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A </a:t>
            </a:r>
            <a:r>
              <a:rPr lang="en-GB" sz="1800" b="1"/>
              <a:t>singular</a:t>
            </a:r>
            <a:r>
              <a:rPr lang="en-GB" sz="1800"/>
              <a:t> or </a:t>
            </a:r>
            <a:r>
              <a:rPr lang="en-GB" sz="1800" b="1"/>
              <a:t>plural</a:t>
            </a:r>
            <a:r>
              <a:rPr lang="en-GB" sz="1800"/>
              <a:t> noun can </a:t>
            </a:r>
            <a:r>
              <a:rPr lang="en-GB" sz="1800" b="1"/>
              <a:t>possess</a:t>
            </a:r>
            <a:r>
              <a:rPr lang="en-GB" sz="1800"/>
              <a:t> another </a:t>
            </a:r>
            <a:r>
              <a:rPr lang="en-GB" sz="1800" b="1"/>
              <a:t>singular</a:t>
            </a:r>
            <a:r>
              <a:rPr lang="en-GB" sz="1800"/>
              <a:t> or </a:t>
            </a:r>
            <a:r>
              <a:rPr lang="en-GB" sz="1800" b="1"/>
              <a:t>plural</a:t>
            </a:r>
            <a:r>
              <a:rPr lang="en-GB" sz="1800"/>
              <a:t> noun. </a:t>
            </a:r>
            <a:endParaRPr sz="1800"/>
          </a:p>
        </p:txBody>
      </p:sp>
      <p:sp>
        <p:nvSpPr>
          <p:cNvPr id="970" name="Google Shape;970;p80"/>
          <p:cNvSpPr txBox="1"/>
          <p:nvPr/>
        </p:nvSpPr>
        <p:spPr>
          <a:xfrm>
            <a:off x="4591474" y="2699993"/>
            <a:ext cx="41622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556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000"/>
              <a:buFont typeface="Lexend"/>
              <a:buChar char="●"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kites belonging to Andeep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Clr>
                <a:schemeClr val="dk1"/>
              </a:buClr>
              <a:buSzPts val="2000"/>
              <a:buFont typeface="Lexend"/>
              <a:buChar char="●"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 job belonging to Sofia</a:t>
            </a:r>
            <a:endParaRPr/>
          </a:p>
        </p:txBody>
      </p:sp>
      <p:sp>
        <p:nvSpPr>
          <p:cNvPr id="971" name="Google Shape;971;p80"/>
          <p:cNvSpPr/>
          <p:nvPr/>
        </p:nvSpPr>
        <p:spPr>
          <a:xfrm>
            <a:off x="7404074" y="2790725"/>
            <a:ext cx="1028100" cy="3552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72" name="Google Shape;972;p80"/>
          <p:cNvSpPr/>
          <p:nvPr/>
        </p:nvSpPr>
        <p:spPr>
          <a:xfrm>
            <a:off x="5084483" y="2773065"/>
            <a:ext cx="685500" cy="3552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73" name="Google Shape;973;p80"/>
          <p:cNvSpPr/>
          <p:nvPr/>
        </p:nvSpPr>
        <p:spPr>
          <a:xfrm>
            <a:off x="7769050" y="1937050"/>
            <a:ext cx="754800" cy="3552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74" name="Google Shape;974;p80"/>
          <p:cNvSpPr/>
          <p:nvPr/>
        </p:nvSpPr>
        <p:spPr>
          <a:xfrm>
            <a:off x="6470175" y="1949425"/>
            <a:ext cx="1028100" cy="3552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75" name="Google Shape;975;p80"/>
          <p:cNvSpPr/>
          <p:nvPr/>
        </p:nvSpPr>
        <p:spPr>
          <a:xfrm>
            <a:off x="5107152" y="3494968"/>
            <a:ext cx="685500" cy="3552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76" name="Google Shape;976;p80"/>
          <p:cNvSpPr/>
          <p:nvPr/>
        </p:nvSpPr>
        <p:spPr>
          <a:xfrm>
            <a:off x="7404075" y="3500325"/>
            <a:ext cx="805200" cy="3552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1" name="Google Shape;981;p81"/>
          <p:cNvSpPr txBox="1">
            <a:spLocks noGrp="1"/>
          </p:cNvSpPr>
          <p:nvPr>
            <p:ph type="body" idx="1"/>
          </p:nvPr>
        </p:nvSpPr>
        <p:spPr>
          <a:xfrm>
            <a:off x="324000" y="1492875"/>
            <a:ext cx="8237700" cy="35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Locate the nouns and decide if they are </a:t>
            </a:r>
            <a:r>
              <a:rPr lang="en-GB" sz="2000" b="1"/>
              <a:t>singular</a:t>
            </a:r>
            <a:r>
              <a:rPr lang="en-GB" sz="2000"/>
              <a:t> or </a:t>
            </a:r>
            <a:r>
              <a:rPr lang="en-GB" sz="2000" b="1"/>
              <a:t>plural</a:t>
            </a:r>
            <a:r>
              <a:rPr lang="en-GB" sz="2000"/>
              <a:t>. </a:t>
            </a:r>
            <a:endParaRPr sz="2000"/>
          </a:p>
        </p:txBody>
      </p:sp>
      <p:sp>
        <p:nvSpPr>
          <p:cNvPr id="982" name="Google Shape;982;p8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singular possession</a:t>
            </a:r>
            <a:endParaRPr/>
          </a:p>
        </p:txBody>
      </p:sp>
      <p:sp>
        <p:nvSpPr>
          <p:cNvPr id="983" name="Google Shape;983;p8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675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A </a:t>
            </a:r>
            <a:r>
              <a:rPr lang="en-GB" sz="2000" b="1"/>
              <a:t>singular</a:t>
            </a:r>
            <a:r>
              <a:rPr lang="en-GB" sz="2000"/>
              <a:t> or </a:t>
            </a:r>
            <a:r>
              <a:rPr lang="en-GB" sz="2000" b="1"/>
              <a:t>plural</a:t>
            </a:r>
            <a:r>
              <a:rPr lang="en-GB" sz="2000"/>
              <a:t> noun can </a:t>
            </a:r>
            <a:r>
              <a:rPr lang="en-GB" sz="2000" b="1"/>
              <a:t>possess</a:t>
            </a:r>
            <a:r>
              <a:rPr lang="en-GB" sz="2000"/>
              <a:t> another </a:t>
            </a:r>
            <a:r>
              <a:rPr lang="en-GB" sz="2000" b="1"/>
              <a:t>singular</a:t>
            </a:r>
            <a:r>
              <a:rPr lang="en-GB" sz="2000"/>
              <a:t> or </a:t>
            </a:r>
            <a:r>
              <a:rPr lang="en-GB" sz="2000" b="1"/>
              <a:t>plural</a:t>
            </a:r>
            <a:r>
              <a:rPr lang="en-GB" sz="2000"/>
              <a:t> noun.</a:t>
            </a:r>
            <a:endParaRPr sz="2000"/>
          </a:p>
        </p:txBody>
      </p:sp>
      <p:sp>
        <p:nvSpPr>
          <p:cNvPr id="984" name="Google Shape;984;p81"/>
          <p:cNvSpPr/>
          <p:nvPr/>
        </p:nvSpPr>
        <p:spPr>
          <a:xfrm>
            <a:off x="5266025" y="1481525"/>
            <a:ext cx="1075200" cy="3552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85" name="Google Shape;985;p81"/>
          <p:cNvSpPr/>
          <p:nvPr/>
        </p:nvSpPr>
        <p:spPr>
          <a:xfrm>
            <a:off x="6712900" y="1492879"/>
            <a:ext cx="800100" cy="3552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86" name="Google Shape;986;p81"/>
          <p:cNvSpPr txBox="1"/>
          <p:nvPr/>
        </p:nvSpPr>
        <p:spPr>
          <a:xfrm>
            <a:off x="324000" y="2197800"/>
            <a:ext cx="7721400" cy="197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556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000"/>
              <a:buFont typeface="Lexend"/>
              <a:buChar char="●"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pets belonging to some children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3000"/>
              </a:spcBef>
              <a:spcAft>
                <a:spcPct val="0"/>
              </a:spcAft>
              <a:buClr>
                <a:schemeClr val="dk1"/>
              </a:buClr>
              <a:buSzPts val="2000"/>
              <a:buFont typeface="Lexend"/>
              <a:buChar char="●"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king belonging to the UK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Clr>
                <a:schemeClr val="dk1"/>
              </a:buClr>
              <a:buSzPts val="2000"/>
              <a:buFont typeface="Lexend"/>
              <a:buChar char="●"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doors belonging to a house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87" name="Google Shape;987;p81"/>
          <p:cNvSpPr/>
          <p:nvPr/>
        </p:nvSpPr>
        <p:spPr>
          <a:xfrm>
            <a:off x="824125" y="3005250"/>
            <a:ext cx="1075200" cy="3552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88" name="Google Shape;988;p81"/>
          <p:cNvSpPr/>
          <p:nvPr/>
        </p:nvSpPr>
        <p:spPr>
          <a:xfrm>
            <a:off x="3554325" y="3005250"/>
            <a:ext cx="915300" cy="3552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89" name="Google Shape;989;p81"/>
          <p:cNvSpPr/>
          <p:nvPr/>
        </p:nvSpPr>
        <p:spPr>
          <a:xfrm>
            <a:off x="824125" y="2270400"/>
            <a:ext cx="614100" cy="3552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90" name="Google Shape;990;p81"/>
          <p:cNvSpPr/>
          <p:nvPr/>
        </p:nvSpPr>
        <p:spPr>
          <a:xfrm>
            <a:off x="3071125" y="2270400"/>
            <a:ext cx="1752900" cy="3552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91" name="Google Shape;991;p81"/>
          <p:cNvSpPr/>
          <p:nvPr/>
        </p:nvSpPr>
        <p:spPr>
          <a:xfrm>
            <a:off x="839244" y="3740100"/>
            <a:ext cx="757800" cy="3552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92" name="Google Shape;992;p81"/>
          <p:cNvSpPr/>
          <p:nvPr/>
        </p:nvSpPr>
        <p:spPr>
          <a:xfrm>
            <a:off x="3245575" y="3740100"/>
            <a:ext cx="1028100" cy="3552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7" name="Google Shape;997;p8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singular possession</a:t>
            </a:r>
            <a:endParaRPr/>
          </a:p>
        </p:txBody>
      </p:sp>
      <p:sp>
        <p:nvSpPr>
          <p:cNvPr id="998" name="Google Shape;998;p82"/>
          <p:cNvSpPr txBox="1">
            <a:spLocks noGrp="1"/>
          </p:cNvSpPr>
          <p:nvPr>
            <p:ph type="body" idx="1"/>
          </p:nvPr>
        </p:nvSpPr>
        <p:spPr>
          <a:xfrm>
            <a:off x="324000" y="751200"/>
            <a:ext cx="7508700" cy="65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When a </a:t>
            </a:r>
            <a:r>
              <a:rPr lang="en-GB" sz="1800" b="1"/>
              <a:t>singular</a:t>
            </a:r>
            <a:r>
              <a:rPr lang="en-GB" sz="1800"/>
              <a:t> noun </a:t>
            </a:r>
            <a:r>
              <a:rPr lang="en-GB" sz="1800" b="1"/>
              <a:t>possesses </a:t>
            </a:r>
            <a:r>
              <a:rPr lang="en-GB" sz="1800"/>
              <a:t>another noun, we usually add </a:t>
            </a:r>
            <a:r>
              <a:rPr lang="en-GB" sz="1800" b="1">
                <a:solidFill>
                  <a:schemeClr val="accent5"/>
                </a:solidFill>
              </a:rPr>
              <a:t>’s</a:t>
            </a:r>
            <a:r>
              <a:rPr lang="en-GB" sz="1800">
                <a:solidFill>
                  <a:schemeClr val="accent5"/>
                </a:solidFill>
              </a:rPr>
              <a:t> </a:t>
            </a:r>
            <a:r>
              <a:rPr lang="en-GB" sz="1800"/>
              <a:t>to the first noun. </a:t>
            </a:r>
            <a:endParaRPr sz="1800"/>
          </a:p>
        </p:txBody>
      </p:sp>
      <p:sp>
        <p:nvSpPr>
          <p:cNvPr id="999" name="Google Shape;999;p82"/>
          <p:cNvSpPr txBox="1">
            <a:spLocks noGrp="1"/>
          </p:cNvSpPr>
          <p:nvPr>
            <p:ph type="body" idx="1"/>
          </p:nvPr>
        </p:nvSpPr>
        <p:spPr>
          <a:xfrm>
            <a:off x="3265847" y="2067592"/>
            <a:ext cx="2088000" cy="42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Sofia</a:t>
            </a:r>
            <a:r>
              <a:rPr lang="en-GB">
                <a:solidFill>
                  <a:schemeClr val="accent5"/>
                </a:solidFill>
              </a:rPr>
              <a:t>’s</a:t>
            </a:r>
            <a:r>
              <a:rPr lang="en-GB"/>
              <a:t> uncle</a:t>
            </a:r>
            <a:endParaRPr/>
          </a:p>
        </p:txBody>
      </p:sp>
      <p:sp>
        <p:nvSpPr>
          <p:cNvPr id="1000" name="Google Shape;1000;p82"/>
          <p:cNvSpPr txBox="1">
            <a:spLocks noGrp="1"/>
          </p:cNvSpPr>
          <p:nvPr>
            <p:ph type="body" idx="1"/>
          </p:nvPr>
        </p:nvSpPr>
        <p:spPr>
          <a:xfrm>
            <a:off x="3265847" y="3103317"/>
            <a:ext cx="2088000" cy="42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Sofia</a:t>
            </a:r>
            <a:r>
              <a:rPr lang="en-GB">
                <a:solidFill>
                  <a:schemeClr val="accent5"/>
                </a:solidFill>
              </a:rPr>
              <a:t>’s</a:t>
            </a:r>
            <a:r>
              <a:rPr lang="en-GB"/>
              <a:t> cousins</a:t>
            </a:r>
            <a:endParaRPr/>
          </a:p>
        </p:txBody>
      </p:sp>
      <p:sp>
        <p:nvSpPr>
          <p:cNvPr id="1001" name="Google Shape;1001;p82"/>
          <p:cNvSpPr txBox="1">
            <a:spLocks noGrp="1"/>
          </p:cNvSpPr>
          <p:nvPr>
            <p:ph type="body" idx="1"/>
          </p:nvPr>
        </p:nvSpPr>
        <p:spPr>
          <a:xfrm>
            <a:off x="2432075" y="4170417"/>
            <a:ext cx="3755700" cy="42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Sofia</a:t>
            </a:r>
            <a:r>
              <a:rPr lang="en-GB">
                <a:solidFill>
                  <a:schemeClr val="accent5"/>
                </a:solidFill>
              </a:rPr>
              <a:t>’s</a:t>
            </a:r>
            <a:r>
              <a:rPr lang="en-GB"/>
              <a:t> hopes and dreams</a:t>
            </a:r>
            <a:endParaRPr/>
          </a:p>
        </p:txBody>
      </p:sp>
      <p:sp>
        <p:nvSpPr>
          <p:cNvPr id="1002" name="Google Shape;1002;p82"/>
          <p:cNvSpPr txBox="1"/>
          <p:nvPr/>
        </p:nvSpPr>
        <p:spPr>
          <a:xfrm>
            <a:off x="10650088" y="1765805"/>
            <a:ext cx="5571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2500"/>
              </a:spcAft>
              <a:buNone/>
            </a:pPr>
            <a:r>
              <a:rPr lang="en-GB" sz="24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’s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3" name="Google Shape;1003;p82"/>
          <p:cNvSpPr txBox="1">
            <a:spLocks noGrp="1"/>
          </p:cNvSpPr>
          <p:nvPr>
            <p:ph type="body" idx="1"/>
          </p:nvPr>
        </p:nvSpPr>
        <p:spPr>
          <a:xfrm>
            <a:off x="795000" y="2596467"/>
            <a:ext cx="1242900" cy="77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b="1"/>
              <a:t>singular </a:t>
            </a:r>
            <a:r>
              <a:rPr lang="en-GB"/>
              <a:t>noun</a:t>
            </a:r>
            <a:endParaRPr/>
          </a:p>
        </p:txBody>
      </p:sp>
      <p:sp>
        <p:nvSpPr>
          <p:cNvPr id="1004" name="Google Shape;1004;p82"/>
          <p:cNvSpPr txBox="1">
            <a:spLocks noGrp="1"/>
          </p:cNvSpPr>
          <p:nvPr>
            <p:ph type="body" idx="1"/>
          </p:nvPr>
        </p:nvSpPr>
        <p:spPr>
          <a:xfrm>
            <a:off x="6536375" y="2382392"/>
            <a:ext cx="1812600" cy="155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noun that belongs to the </a:t>
            </a:r>
            <a:r>
              <a:rPr lang="en-GB" b="1"/>
              <a:t>singular noun</a:t>
            </a:r>
            <a:endParaRPr b="1"/>
          </a:p>
        </p:txBody>
      </p:sp>
      <p:cxnSp>
        <p:nvCxnSpPr>
          <p:cNvPr id="1005" name="Google Shape;1005;p82"/>
          <p:cNvCxnSpPr/>
          <p:nvPr/>
        </p:nvCxnSpPr>
        <p:spPr>
          <a:xfrm>
            <a:off x="1830113" y="3026939"/>
            <a:ext cx="1329900" cy="2640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06" name="Google Shape;1006;p82"/>
          <p:cNvCxnSpPr/>
          <p:nvPr/>
        </p:nvCxnSpPr>
        <p:spPr>
          <a:xfrm flipH="1">
            <a:off x="2118875" y="2342567"/>
            <a:ext cx="984900" cy="4467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07" name="Google Shape;1007;p82"/>
          <p:cNvCxnSpPr/>
          <p:nvPr/>
        </p:nvCxnSpPr>
        <p:spPr>
          <a:xfrm>
            <a:off x="1668275" y="3366867"/>
            <a:ext cx="785400" cy="7674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08" name="Google Shape;1008;p82"/>
          <p:cNvCxnSpPr/>
          <p:nvPr/>
        </p:nvCxnSpPr>
        <p:spPr>
          <a:xfrm rot="10800000">
            <a:off x="5099447" y="2289592"/>
            <a:ext cx="1497900" cy="2763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09" name="Google Shape;1009;p82"/>
          <p:cNvCxnSpPr>
            <a:stCxn id="1000" idx="3"/>
          </p:cNvCxnSpPr>
          <p:nvPr/>
        </p:nvCxnSpPr>
        <p:spPr>
          <a:xfrm rot="10800000" flipH="1">
            <a:off x="5353847" y="3022917"/>
            <a:ext cx="1265100" cy="2907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10" name="Google Shape;1010;p82"/>
          <p:cNvCxnSpPr/>
          <p:nvPr/>
        </p:nvCxnSpPr>
        <p:spPr>
          <a:xfrm rot="10800000" flipH="1">
            <a:off x="4676175" y="3484117"/>
            <a:ext cx="1890000" cy="6576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11" name="Google Shape;1011;p82"/>
          <p:cNvSpPr/>
          <p:nvPr/>
        </p:nvSpPr>
        <p:spPr>
          <a:xfrm>
            <a:off x="3958025" y="2047742"/>
            <a:ext cx="264600" cy="3615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12" name="Google Shape;1012;p82"/>
          <p:cNvSpPr/>
          <p:nvPr/>
        </p:nvSpPr>
        <p:spPr>
          <a:xfrm>
            <a:off x="3958025" y="3109080"/>
            <a:ext cx="264600" cy="3615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13" name="Google Shape;1013;p82"/>
          <p:cNvSpPr/>
          <p:nvPr/>
        </p:nvSpPr>
        <p:spPr>
          <a:xfrm>
            <a:off x="3111335" y="4154149"/>
            <a:ext cx="264600" cy="3615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14" name="Google Shape;1014;p82"/>
          <p:cNvSpPr txBox="1">
            <a:spLocks noGrp="1"/>
          </p:cNvSpPr>
          <p:nvPr>
            <p:ph type="body" idx="1"/>
          </p:nvPr>
        </p:nvSpPr>
        <p:spPr>
          <a:xfrm>
            <a:off x="324000" y="1424238"/>
            <a:ext cx="5475900" cy="36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This is an </a:t>
            </a:r>
            <a:r>
              <a:rPr lang="en-GB" sz="1800" b="1"/>
              <a:t>apostrophe for singular possession</a:t>
            </a:r>
            <a:r>
              <a:rPr lang="en-GB" sz="1800"/>
              <a:t>. 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9" name="Google Shape;1019;p83"/>
          <p:cNvSpPr txBox="1">
            <a:spLocks noGrp="1"/>
          </p:cNvSpPr>
          <p:nvPr>
            <p:ph type="body" idx="1"/>
          </p:nvPr>
        </p:nvSpPr>
        <p:spPr>
          <a:xfrm>
            <a:off x="324000" y="751750"/>
            <a:ext cx="6869100" cy="75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Here are some more examples of using an </a:t>
            </a:r>
            <a:r>
              <a:rPr lang="en-GB" sz="1800" b="1"/>
              <a:t>apostrophe for possession</a:t>
            </a:r>
            <a:r>
              <a:rPr lang="en-GB" sz="1800"/>
              <a:t> when a </a:t>
            </a:r>
            <a:r>
              <a:rPr lang="en-GB" sz="1800" b="1"/>
              <a:t>singular</a:t>
            </a:r>
            <a:r>
              <a:rPr lang="en-GB" sz="1800"/>
              <a:t> noun ‘owns’ something. </a:t>
            </a:r>
            <a:endParaRPr sz="1800"/>
          </a:p>
        </p:txBody>
      </p:sp>
      <p:sp>
        <p:nvSpPr>
          <p:cNvPr id="1020" name="Google Shape;1020;p8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singular possession</a:t>
            </a:r>
            <a:endParaRPr/>
          </a:p>
        </p:txBody>
      </p:sp>
      <p:sp>
        <p:nvSpPr>
          <p:cNvPr id="1021" name="Google Shape;1021;p83"/>
          <p:cNvSpPr txBox="1">
            <a:spLocks noGrp="1"/>
          </p:cNvSpPr>
          <p:nvPr>
            <p:ph type="body" idx="1"/>
          </p:nvPr>
        </p:nvSpPr>
        <p:spPr>
          <a:xfrm>
            <a:off x="345813" y="1695375"/>
            <a:ext cx="4928100" cy="2474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>
                <a:solidFill>
                  <a:schemeClr val="accent5"/>
                </a:solidFill>
              </a:rPr>
              <a:t>Jun’s dog</a:t>
            </a:r>
            <a:r>
              <a:rPr lang="en-GB" sz="1800"/>
              <a:t> is very old. </a:t>
            </a:r>
            <a:endParaRPr sz="1800"/>
          </a:p>
          <a:p>
            <a:pPr marL="457200" lvl="0" indent="-342900" algn="l" rtl="0">
              <a:spcBef>
                <a:spcPts val="250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This </a:t>
            </a:r>
            <a:r>
              <a:rPr lang="en-GB" sz="1800">
                <a:solidFill>
                  <a:schemeClr val="accent5"/>
                </a:solidFill>
              </a:rPr>
              <a:t>child’s drawings </a:t>
            </a:r>
            <a:r>
              <a:rPr lang="en-GB" sz="1800"/>
              <a:t>are beautiful!</a:t>
            </a:r>
            <a:endParaRPr sz="1800"/>
          </a:p>
          <a:p>
            <a:pPr marL="457200" lvl="0" indent="-342900" algn="l" rtl="0">
              <a:spcBef>
                <a:spcPts val="2500"/>
              </a:spcBef>
              <a:spcAft>
                <a:spcPct val="0"/>
              </a:spcAft>
              <a:buSzPts val="1800"/>
              <a:buChar char="●"/>
            </a:pPr>
            <a:r>
              <a:rPr lang="en-GB" sz="1800">
                <a:solidFill>
                  <a:schemeClr val="accent5"/>
                </a:solidFill>
              </a:rPr>
              <a:t>Sam’s mum</a:t>
            </a:r>
            <a:r>
              <a:rPr lang="en-GB" sz="1800"/>
              <a:t> is firm but fair.</a:t>
            </a:r>
            <a:endParaRPr sz="1800"/>
          </a:p>
          <a:p>
            <a:pPr marL="457200" lvl="0" indent="-342900" algn="l" rtl="0">
              <a:spcBef>
                <a:spcPts val="2500"/>
              </a:spcBef>
              <a:spcAft>
                <a:spcPts val="2500"/>
              </a:spcAft>
              <a:buSzPts val="1800"/>
              <a:buChar char="●"/>
            </a:pPr>
            <a:r>
              <a:rPr lang="en-GB" sz="1800"/>
              <a:t>A </a:t>
            </a:r>
            <a:r>
              <a:rPr lang="en-GB" sz="1800">
                <a:solidFill>
                  <a:schemeClr val="accent5"/>
                </a:solidFill>
              </a:rPr>
              <a:t>beautician’s tools </a:t>
            </a:r>
            <a:r>
              <a:rPr lang="en-GB" sz="1800"/>
              <a:t>must be very clean. </a:t>
            </a:r>
            <a:endParaRPr sz="1800"/>
          </a:p>
        </p:txBody>
      </p:sp>
      <p:sp>
        <p:nvSpPr>
          <p:cNvPr id="1022" name="Google Shape;1022;p83"/>
          <p:cNvSpPr/>
          <p:nvPr/>
        </p:nvSpPr>
        <p:spPr>
          <a:xfrm>
            <a:off x="5025663" y="1643000"/>
            <a:ext cx="642600" cy="2517600"/>
          </a:xfrm>
          <a:prstGeom prst="rightBrace">
            <a:avLst>
              <a:gd name="adj1" fmla="val 50000"/>
              <a:gd name="adj2" fmla="val 50000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23" name="Google Shape;1023;p83"/>
          <p:cNvSpPr txBox="1"/>
          <p:nvPr/>
        </p:nvSpPr>
        <p:spPr>
          <a:xfrm>
            <a:off x="7061288" y="1905067"/>
            <a:ext cx="5571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2500"/>
              </a:spcAft>
              <a:buNone/>
            </a:pPr>
            <a:r>
              <a:rPr lang="en-GB" sz="24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’s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24" name="Google Shape;1024;p83"/>
          <p:cNvSpPr txBox="1">
            <a:spLocks noGrp="1"/>
          </p:cNvSpPr>
          <p:nvPr>
            <p:ph type="body" idx="1"/>
          </p:nvPr>
        </p:nvSpPr>
        <p:spPr>
          <a:xfrm>
            <a:off x="6258350" y="2841538"/>
            <a:ext cx="2163000" cy="68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2500"/>
              </a:spcAft>
              <a:buNone/>
            </a:pPr>
            <a:r>
              <a:rPr lang="en-GB" sz="2100">
                <a:solidFill>
                  <a:schemeClr val="accent5"/>
                </a:solidFill>
              </a:rPr>
              <a:t>Sam’s mum</a:t>
            </a:r>
            <a:r>
              <a:rPr lang="en-GB" sz="2100"/>
              <a:t> is firm but fair.</a:t>
            </a:r>
            <a:endParaRPr sz="2500"/>
          </a:p>
        </p:txBody>
      </p:sp>
      <p:sp>
        <p:nvSpPr>
          <p:cNvPr id="1025" name="Google Shape;1025;p83"/>
          <p:cNvSpPr txBox="1">
            <a:spLocks noGrp="1"/>
          </p:cNvSpPr>
          <p:nvPr>
            <p:ph type="body" idx="1"/>
          </p:nvPr>
        </p:nvSpPr>
        <p:spPr>
          <a:xfrm>
            <a:off x="6021975" y="1875350"/>
            <a:ext cx="10425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/>
              <a:t>singular </a:t>
            </a:r>
            <a:r>
              <a:rPr lang="en-GB" sz="1800"/>
              <a:t>noun</a:t>
            </a:r>
            <a:endParaRPr sz="1800"/>
          </a:p>
        </p:txBody>
      </p:sp>
      <p:sp>
        <p:nvSpPr>
          <p:cNvPr id="1026" name="Google Shape;1026;p83"/>
          <p:cNvSpPr txBox="1">
            <a:spLocks noGrp="1"/>
          </p:cNvSpPr>
          <p:nvPr>
            <p:ph type="body" idx="1"/>
          </p:nvPr>
        </p:nvSpPr>
        <p:spPr>
          <a:xfrm>
            <a:off x="7750300" y="2031188"/>
            <a:ext cx="1042500" cy="36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noun</a:t>
            </a:r>
            <a:endParaRPr sz="1800"/>
          </a:p>
        </p:txBody>
      </p:sp>
      <p:cxnSp>
        <p:nvCxnSpPr>
          <p:cNvPr id="1027" name="Google Shape;1027;p83"/>
          <p:cNvCxnSpPr/>
          <p:nvPr/>
        </p:nvCxnSpPr>
        <p:spPr>
          <a:xfrm>
            <a:off x="6285900" y="2502488"/>
            <a:ext cx="438600" cy="3630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28" name="Google Shape;1028;p83"/>
          <p:cNvCxnSpPr/>
          <p:nvPr/>
        </p:nvCxnSpPr>
        <p:spPr>
          <a:xfrm flipH="1">
            <a:off x="7156800" y="2396638"/>
            <a:ext cx="81600" cy="5037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29" name="Google Shape;1029;p83"/>
          <p:cNvCxnSpPr/>
          <p:nvPr/>
        </p:nvCxnSpPr>
        <p:spPr>
          <a:xfrm flipH="1">
            <a:off x="7618400" y="2479988"/>
            <a:ext cx="245700" cy="4080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30" name="Google Shape;1030;p83"/>
          <p:cNvSpPr/>
          <p:nvPr/>
        </p:nvSpPr>
        <p:spPr>
          <a:xfrm>
            <a:off x="1291600" y="2292954"/>
            <a:ext cx="751500" cy="315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31" name="Google Shape;1031;p83"/>
          <p:cNvSpPr/>
          <p:nvPr/>
        </p:nvSpPr>
        <p:spPr>
          <a:xfrm>
            <a:off x="801425" y="1680256"/>
            <a:ext cx="599100" cy="315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32" name="Google Shape;1032;p83"/>
          <p:cNvSpPr/>
          <p:nvPr/>
        </p:nvSpPr>
        <p:spPr>
          <a:xfrm>
            <a:off x="763650" y="2924104"/>
            <a:ext cx="751500" cy="315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33" name="Google Shape;1033;p83"/>
          <p:cNvSpPr/>
          <p:nvPr/>
        </p:nvSpPr>
        <p:spPr>
          <a:xfrm>
            <a:off x="991635" y="3555250"/>
            <a:ext cx="1399200" cy="315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34" name="Google Shape;1034;p83"/>
          <p:cNvSpPr txBox="1"/>
          <p:nvPr/>
        </p:nvSpPr>
        <p:spPr>
          <a:xfrm>
            <a:off x="334950" y="4360400"/>
            <a:ext cx="7863300" cy="36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We have used an </a:t>
            </a: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apostrophe for singular possession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.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Google Shape;1039;p84"/>
          <p:cNvSpPr txBox="1">
            <a:spLocks noGrp="1"/>
          </p:cNvSpPr>
          <p:nvPr>
            <p:ph type="title"/>
          </p:nvPr>
        </p:nvSpPr>
        <p:spPr>
          <a:xfrm>
            <a:off x="324000" y="748783"/>
            <a:ext cx="8179200" cy="80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 house belongs to Aisha. Which sentence shows this </a:t>
            </a:r>
            <a:r>
              <a:rPr lang="en-GB" b="1"/>
              <a:t>possession </a:t>
            </a:r>
            <a:r>
              <a:rPr lang="en-GB"/>
              <a:t>correctly with an </a:t>
            </a:r>
            <a:r>
              <a:rPr lang="en-GB" b="1"/>
              <a:t>apostrophe</a:t>
            </a:r>
            <a:r>
              <a:rPr lang="en-GB"/>
              <a:t>?</a:t>
            </a:r>
            <a:endParaRPr/>
          </a:p>
        </p:txBody>
      </p:sp>
      <p:sp>
        <p:nvSpPr>
          <p:cNvPr id="1040" name="Google Shape;1040;p8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singular possession</a:t>
            </a:r>
            <a:endParaRPr/>
          </a:p>
        </p:txBody>
      </p:sp>
      <p:sp>
        <p:nvSpPr>
          <p:cNvPr id="1041" name="Google Shape;1041;p84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Aishas’ house is very well-decorated.  </a:t>
            </a:r>
            <a:endParaRPr/>
          </a:p>
        </p:txBody>
      </p:sp>
      <p:sp>
        <p:nvSpPr>
          <p:cNvPr id="1042" name="Google Shape;1042;p84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Aisha’s house is very well-decorated. </a:t>
            </a:r>
            <a:endParaRPr/>
          </a:p>
        </p:txBody>
      </p:sp>
      <p:sp>
        <p:nvSpPr>
          <p:cNvPr id="1043" name="Google Shape;1043;p84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Aisha’s houses are very well-decorated. </a:t>
            </a:r>
            <a:endParaRPr/>
          </a:p>
        </p:txBody>
      </p:sp>
      <p:pic>
        <p:nvPicPr>
          <p:cNvPr id="1044" name="Google Shape;1044;p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66458" y="2700000"/>
            <a:ext cx="396000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" name="Google Shape;1049;p8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Jacob has three different teachers. Which sentence shows this </a:t>
            </a:r>
            <a:r>
              <a:rPr lang="en-GB" b="1"/>
              <a:t>possession </a:t>
            </a:r>
            <a:r>
              <a:rPr lang="en-GB"/>
              <a:t>correctly with an </a:t>
            </a:r>
            <a:r>
              <a:rPr lang="en-GB" b="1"/>
              <a:t>apostrophe</a:t>
            </a:r>
            <a:r>
              <a:rPr lang="en-GB"/>
              <a:t>?</a:t>
            </a:r>
            <a:endParaRPr/>
          </a:p>
        </p:txBody>
      </p:sp>
      <p:sp>
        <p:nvSpPr>
          <p:cNvPr id="1050" name="Google Shape;1050;p8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singular possession</a:t>
            </a:r>
            <a:endParaRPr/>
          </a:p>
        </p:txBody>
      </p:sp>
      <p:sp>
        <p:nvSpPr>
          <p:cNvPr id="1051" name="Google Shape;1051;p85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Jacob’s teachers are all very kind.  </a:t>
            </a:r>
            <a:endParaRPr/>
          </a:p>
        </p:txBody>
      </p:sp>
      <p:sp>
        <p:nvSpPr>
          <p:cNvPr id="1052" name="Google Shape;1052;p85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Jacobs’ teachers are all very kind. </a:t>
            </a:r>
            <a:endParaRPr/>
          </a:p>
        </p:txBody>
      </p:sp>
      <p:sp>
        <p:nvSpPr>
          <p:cNvPr id="1053" name="Google Shape;1053;p85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Jacobs teacher’s are all very kind. </a:t>
            </a:r>
            <a:endParaRPr/>
          </a:p>
        </p:txBody>
      </p:sp>
      <p:pic>
        <p:nvPicPr>
          <p:cNvPr id="1054" name="Google Shape;1054;p8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95383" y="1806763"/>
            <a:ext cx="396000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p8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singular possession</a:t>
            </a:r>
            <a:endParaRPr/>
          </a:p>
        </p:txBody>
      </p:sp>
      <p:sp>
        <p:nvSpPr>
          <p:cNvPr id="1060" name="Google Shape;1060;p86"/>
          <p:cNvSpPr txBox="1">
            <a:spLocks noGrp="1"/>
          </p:cNvSpPr>
          <p:nvPr>
            <p:ph type="body" idx="1"/>
          </p:nvPr>
        </p:nvSpPr>
        <p:spPr>
          <a:xfrm>
            <a:off x="324000" y="810000"/>
            <a:ext cx="7135200" cy="710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If the </a:t>
            </a:r>
            <a:r>
              <a:rPr lang="en-GB" sz="2000" b="1"/>
              <a:t>singular</a:t>
            </a:r>
            <a:r>
              <a:rPr lang="en-GB" sz="2000"/>
              <a:t> noun that ‘owns’ a noun ends in </a:t>
            </a:r>
            <a:r>
              <a:rPr lang="en-GB" sz="2000">
                <a:solidFill>
                  <a:schemeClr val="accent5"/>
                </a:solidFill>
              </a:rPr>
              <a:t>s</a:t>
            </a:r>
            <a:r>
              <a:rPr lang="en-GB" sz="2000"/>
              <a:t>, we put the </a:t>
            </a:r>
            <a:r>
              <a:rPr lang="en-GB" sz="2000" b="1"/>
              <a:t>apostrophe</a:t>
            </a:r>
            <a:r>
              <a:rPr lang="en-GB" sz="2000"/>
              <a:t> after the </a:t>
            </a:r>
            <a:r>
              <a:rPr lang="en-GB" sz="2000">
                <a:solidFill>
                  <a:schemeClr val="accent5"/>
                </a:solidFill>
              </a:rPr>
              <a:t>s</a:t>
            </a:r>
            <a:r>
              <a:rPr lang="en-GB" sz="2000"/>
              <a:t>. We do not add another </a:t>
            </a:r>
            <a:r>
              <a:rPr lang="en-GB" sz="2000">
                <a:solidFill>
                  <a:schemeClr val="accent5"/>
                </a:solidFill>
              </a:rPr>
              <a:t>s</a:t>
            </a:r>
            <a:r>
              <a:rPr lang="en-GB" sz="2000"/>
              <a:t>. </a:t>
            </a:r>
            <a:endParaRPr sz="2000"/>
          </a:p>
        </p:txBody>
      </p:sp>
      <p:sp>
        <p:nvSpPr>
          <p:cNvPr id="1061" name="Google Shape;1061;p86"/>
          <p:cNvSpPr txBox="1">
            <a:spLocks noGrp="1"/>
          </p:cNvSpPr>
          <p:nvPr>
            <p:ph type="body" idx="1"/>
          </p:nvPr>
        </p:nvSpPr>
        <p:spPr>
          <a:xfrm>
            <a:off x="3282372" y="1978275"/>
            <a:ext cx="2088000" cy="42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Lucas’ uncle</a:t>
            </a:r>
            <a:endParaRPr/>
          </a:p>
        </p:txBody>
      </p:sp>
      <p:sp>
        <p:nvSpPr>
          <p:cNvPr id="1062" name="Google Shape;1062;p86"/>
          <p:cNvSpPr txBox="1">
            <a:spLocks noGrp="1"/>
          </p:cNvSpPr>
          <p:nvPr>
            <p:ph type="body" idx="1"/>
          </p:nvPr>
        </p:nvSpPr>
        <p:spPr>
          <a:xfrm>
            <a:off x="2887200" y="3014000"/>
            <a:ext cx="2757900" cy="42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the scissors’ blades</a:t>
            </a:r>
            <a:endParaRPr/>
          </a:p>
        </p:txBody>
      </p:sp>
      <p:sp>
        <p:nvSpPr>
          <p:cNvPr id="1063" name="Google Shape;1063;p86"/>
          <p:cNvSpPr txBox="1">
            <a:spLocks noGrp="1"/>
          </p:cNvSpPr>
          <p:nvPr>
            <p:ph type="body" idx="1"/>
          </p:nvPr>
        </p:nvSpPr>
        <p:spPr>
          <a:xfrm>
            <a:off x="2281150" y="4081100"/>
            <a:ext cx="3923100" cy="42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the class’ hopes and dreams</a:t>
            </a:r>
            <a:endParaRPr/>
          </a:p>
        </p:txBody>
      </p:sp>
      <p:sp>
        <p:nvSpPr>
          <p:cNvPr id="1064" name="Google Shape;1064;p86"/>
          <p:cNvSpPr txBox="1">
            <a:spLocks noGrp="1"/>
          </p:cNvSpPr>
          <p:nvPr>
            <p:ph type="body" idx="1"/>
          </p:nvPr>
        </p:nvSpPr>
        <p:spPr>
          <a:xfrm>
            <a:off x="603750" y="2099225"/>
            <a:ext cx="1242900" cy="1507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b="1"/>
              <a:t>singular </a:t>
            </a:r>
            <a:r>
              <a:rPr lang="en-GB"/>
              <a:t>noun ending in </a:t>
            </a:r>
            <a:r>
              <a:rPr lang="en-GB">
                <a:solidFill>
                  <a:schemeClr val="accent5"/>
                </a:solidFill>
              </a:rPr>
              <a:t>s</a:t>
            </a:r>
            <a:endParaRPr>
              <a:solidFill>
                <a:schemeClr val="accent5"/>
              </a:solidFill>
            </a:endParaRPr>
          </a:p>
        </p:txBody>
      </p:sp>
      <p:sp>
        <p:nvSpPr>
          <p:cNvPr id="1065" name="Google Shape;1065;p86"/>
          <p:cNvSpPr txBox="1">
            <a:spLocks noGrp="1"/>
          </p:cNvSpPr>
          <p:nvPr>
            <p:ph type="body" idx="1"/>
          </p:nvPr>
        </p:nvSpPr>
        <p:spPr>
          <a:xfrm>
            <a:off x="6552900" y="2293075"/>
            <a:ext cx="1812600" cy="155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noun that belongs to the </a:t>
            </a:r>
            <a:r>
              <a:rPr lang="en-GB" b="1"/>
              <a:t>singular noun</a:t>
            </a:r>
            <a:endParaRPr b="1"/>
          </a:p>
        </p:txBody>
      </p:sp>
      <p:cxnSp>
        <p:nvCxnSpPr>
          <p:cNvPr id="1066" name="Google Shape;1066;p86"/>
          <p:cNvCxnSpPr/>
          <p:nvPr/>
        </p:nvCxnSpPr>
        <p:spPr>
          <a:xfrm>
            <a:off x="1846638" y="2937621"/>
            <a:ext cx="865500" cy="1623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67" name="Google Shape;1067;p86"/>
          <p:cNvCxnSpPr/>
          <p:nvPr/>
        </p:nvCxnSpPr>
        <p:spPr>
          <a:xfrm flipH="1">
            <a:off x="2135400" y="2253250"/>
            <a:ext cx="984900" cy="4467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68" name="Google Shape;1068;p86"/>
          <p:cNvCxnSpPr/>
          <p:nvPr/>
        </p:nvCxnSpPr>
        <p:spPr>
          <a:xfrm>
            <a:off x="1684800" y="3277550"/>
            <a:ext cx="785400" cy="7674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69" name="Google Shape;1069;p86"/>
          <p:cNvCxnSpPr/>
          <p:nvPr/>
        </p:nvCxnSpPr>
        <p:spPr>
          <a:xfrm rot="10800000">
            <a:off x="5115972" y="2200275"/>
            <a:ext cx="1497900" cy="2763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70" name="Google Shape;1070;p86"/>
          <p:cNvCxnSpPr>
            <a:stCxn id="1062" idx="3"/>
            <a:endCxn id="1065" idx="1"/>
          </p:cNvCxnSpPr>
          <p:nvPr/>
        </p:nvCxnSpPr>
        <p:spPr>
          <a:xfrm rot="10800000" flipH="1">
            <a:off x="5645100" y="3069500"/>
            <a:ext cx="907800" cy="1548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71" name="Google Shape;1071;p86"/>
          <p:cNvCxnSpPr/>
          <p:nvPr/>
        </p:nvCxnSpPr>
        <p:spPr>
          <a:xfrm rot="10800000" flipH="1">
            <a:off x="4692700" y="3394800"/>
            <a:ext cx="1890000" cy="6576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72" name="Google Shape;1072;p86"/>
          <p:cNvSpPr/>
          <p:nvPr/>
        </p:nvSpPr>
        <p:spPr>
          <a:xfrm>
            <a:off x="3944300" y="1958400"/>
            <a:ext cx="264600" cy="3615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73" name="Google Shape;1073;p86"/>
          <p:cNvSpPr/>
          <p:nvPr/>
        </p:nvSpPr>
        <p:spPr>
          <a:xfrm>
            <a:off x="4320000" y="3014000"/>
            <a:ext cx="264600" cy="3615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74" name="Google Shape;1074;p86"/>
          <p:cNvSpPr/>
          <p:nvPr/>
        </p:nvSpPr>
        <p:spPr>
          <a:xfrm>
            <a:off x="3316710" y="4079814"/>
            <a:ext cx="264600" cy="3615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9" name="Google Shape;1079;p8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singular possession</a:t>
            </a:r>
            <a:endParaRPr/>
          </a:p>
        </p:txBody>
      </p:sp>
      <p:sp>
        <p:nvSpPr>
          <p:cNvPr id="1080" name="Google Shape;1080;p87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Brussel’s streets are very clean. </a:t>
            </a:r>
            <a:endParaRPr sz="2000"/>
          </a:p>
        </p:txBody>
      </p:sp>
      <p:sp>
        <p:nvSpPr>
          <p:cNvPr id="1081" name="Google Shape;1081;p87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Brussels street’s are very clean. </a:t>
            </a:r>
            <a:endParaRPr sz="2000"/>
          </a:p>
        </p:txBody>
      </p:sp>
      <p:sp>
        <p:nvSpPr>
          <p:cNvPr id="1082" name="Google Shape;1082;p87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Brussels’ streets are very clean. </a:t>
            </a:r>
            <a:endParaRPr sz="2000"/>
          </a:p>
        </p:txBody>
      </p:sp>
      <p:sp>
        <p:nvSpPr>
          <p:cNvPr id="1083" name="Google Shape;1083;p87"/>
          <p:cNvSpPr txBox="1">
            <a:spLocks noGrp="1"/>
          </p:cNvSpPr>
          <p:nvPr>
            <p:ph type="title"/>
          </p:nvPr>
        </p:nvSpPr>
        <p:spPr>
          <a:xfrm>
            <a:off x="324000" y="748782"/>
            <a:ext cx="8179200" cy="771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The city of Brussels has many streets. Which sentence shows this </a:t>
            </a:r>
            <a:r>
              <a:rPr lang="en-GB" b="1"/>
              <a:t>possession </a:t>
            </a:r>
            <a:r>
              <a:rPr lang="en-GB"/>
              <a:t>correctly with an </a:t>
            </a:r>
            <a:r>
              <a:rPr lang="en-GB" b="1"/>
              <a:t>apostrophe</a:t>
            </a:r>
            <a:r>
              <a:rPr lang="en-GB"/>
              <a:t>? </a:t>
            </a:r>
            <a:endParaRPr/>
          </a:p>
        </p:txBody>
      </p:sp>
      <p:pic>
        <p:nvPicPr>
          <p:cNvPr id="1084" name="Google Shape;1084;p8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16758" y="3719725"/>
            <a:ext cx="3960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1085" name="Google Shape;1085;p87"/>
          <p:cNvSpPr/>
          <p:nvPr/>
        </p:nvSpPr>
        <p:spPr>
          <a:xfrm>
            <a:off x="2792699" y="748775"/>
            <a:ext cx="161400" cy="3615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86" name="Google Shape;1086;p87"/>
          <p:cNvSpPr/>
          <p:nvPr/>
        </p:nvSpPr>
        <p:spPr>
          <a:xfrm>
            <a:off x="1924550" y="3748525"/>
            <a:ext cx="213000" cy="3615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1" name="Google Shape;1091;p88"/>
          <p:cNvSpPr/>
          <p:nvPr/>
        </p:nvSpPr>
        <p:spPr>
          <a:xfrm>
            <a:off x="384550" y="1620000"/>
            <a:ext cx="3190200" cy="3129600"/>
          </a:xfrm>
          <a:prstGeom prst="rect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92" name="Google Shape;1092;p8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075200" cy="63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Write a sentence using each idea, using an </a:t>
            </a:r>
            <a:r>
              <a:rPr lang="en-GB" sz="2000" b="1"/>
              <a:t>apostrophe for singular possession</a:t>
            </a:r>
            <a:r>
              <a:rPr lang="en-GB" sz="2000"/>
              <a:t>.</a:t>
            </a:r>
            <a:endParaRPr sz="2000"/>
          </a:p>
        </p:txBody>
      </p:sp>
      <p:sp>
        <p:nvSpPr>
          <p:cNvPr id="1093" name="Google Shape;1093;p88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singular possession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1094" name="Google Shape;1094;p88"/>
          <p:cNvSpPr txBox="1">
            <a:spLocks noGrp="1"/>
          </p:cNvSpPr>
          <p:nvPr>
            <p:ph type="body" idx="1"/>
          </p:nvPr>
        </p:nvSpPr>
        <p:spPr>
          <a:xfrm>
            <a:off x="529200" y="1686013"/>
            <a:ext cx="2840400" cy="63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/>
              <a:t>Example:</a:t>
            </a:r>
            <a:endParaRPr sz="200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2000"/>
              <a:t>the cats belonging to Andeep</a:t>
            </a:r>
            <a:endParaRPr sz="2000"/>
          </a:p>
        </p:txBody>
      </p:sp>
      <p:cxnSp>
        <p:nvCxnSpPr>
          <p:cNvPr id="1095" name="Google Shape;1095;p88"/>
          <p:cNvCxnSpPr/>
          <p:nvPr/>
        </p:nvCxnSpPr>
        <p:spPr>
          <a:xfrm flipH="1">
            <a:off x="1775225" y="2748600"/>
            <a:ext cx="0" cy="75600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096" name="Google Shape;1096;p88"/>
          <p:cNvSpPr txBox="1">
            <a:spLocks noGrp="1"/>
          </p:cNvSpPr>
          <p:nvPr>
            <p:ph type="body" idx="1"/>
          </p:nvPr>
        </p:nvSpPr>
        <p:spPr>
          <a:xfrm>
            <a:off x="529200" y="3674175"/>
            <a:ext cx="2840400" cy="96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We watched Andeep’s cats get tangled up in wool.</a:t>
            </a:r>
            <a:endParaRPr sz="2000"/>
          </a:p>
        </p:txBody>
      </p:sp>
      <p:sp>
        <p:nvSpPr>
          <p:cNvPr id="1097" name="Google Shape;1097;p88"/>
          <p:cNvSpPr txBox="1">
            <a:spLocks noGrp="1"/>
          </p:cNvSpPr>
          <p:nvPr>
            <p:ph type="body" idx="1"/>
          </p:nvPr>
        </p:nvSpPr>
        <p:spPr>
          <a:xfrm>
            <a:off x="3999225" y="1398900"/>
            <a:ext cx="4684800" cy="312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AutoNum type="arabicPeriod"/>
            </a:pPr>
            <a:r>
              <a:rPr lang="en-GB" sz="1800"/>
              <a:t>the hall belonging to the school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1800"/>
              <a:buAutoNum type="arabicPeriod"/>
            </a:pPr>
            <a:r>
              <a:rPr lang="en-GB" sz="1800"/>
              <a:t>a field belonging to a farmer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1800"/>
              <a:buAutoNum type="arabicPeriod"/>
            </a:pPr>
            <a:r>
              <a:rPr lang="en-GB" sz="1800"/>
              <a:t>the coffee belonging to the teacher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1800"/>
              <a:buAutoNum type="arabicPeriod"/>
            </a:pPr>
            <a:r>
              <a:rPr lang="en-GB" sz="1800"/>
              <a:t>the tears belonging to Jacob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1800"/>
              <a:buAutoNum type="arabicPeriod"/>
            </a:pPr>
            <a:r>
              <a:rPr lang="en-GB" sz="1800"/>
              <a:t>a manager belonging to a team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000"/>
              </a:spcBef>
              <a:spcAft>
                <a:spcPts val="2000"/>
              </a:spcAft>
              <a:buSzPts val="1800"/>
              <a:buAutoNum type="arabicPeriod"/>
            </a:pPr>
            <a:r>
              <a:rPr lang="en-GB" sz="1800"/>
              <a:t>the behaviour belonging to Year 4</a:t>
            </a:r>
            <a:endParaRPr sz="1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2" name="Google Shape;1102;p8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63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Here are some example sentences which use an </a:t>
            </a:r>
            <a:r>
              <a:rPr lang="en-GB" sz="2000" b="1"/>
              <a:t>apostrophe </a:t>
            </a:r>
            <a:r>
              <a:rPr lang="en-GB" sz="2000"/>
              <a:t>for </a:t>
            </a:r>
            <a:r>
              <a:rPr lang="en-GB" sz="2000" b="1"/>
              <a:t>singular possession</a:t>
            </a:r>
            <a:r>
              <a:rPr lang="en-GB" sz="2000"/>
              <a:t>. </a:t>
            </a:r>
            <a:endParaRPr sz="2000"/>
          </a:p>
        </p:txBody>
      </p:sp>
      <p:sp>
        <p:nvSpPr>
          <p:cNvPr id="1103" name="Google Shape;1103;p89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singular possession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1104" name="Google Shape;1104;p89"/>
          <p:cNvSpPr txBox="1">
            <a:spLocks noGrp="1"/>
          </p:cNvSpPr>
          <p:nvPr>
            <p:ph type="body" idx="1"/>
          </p:nvPr>
        </p:nvSpPr>
        <p:spPr>
          <a:xfrm>
            <a:off x="391275" y="1536825"/>
            <a:ext cx="8285100" cy="312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556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2000"/>
              <a:buFont typeface="Kalam"/>
              <a:buAutoNum type="arabicPeriod"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The school’s hall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was filled with the sound of singing.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2000"/>
              <a:buFont typeface="Kalam"/>
              <a:buAutoNum type="arabicPeriod"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We walked across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the farmer’s field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carefully and quickly.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2000"/>
              <a:buFont typeface="Kalam"/>
              <a:buAutoNum type="arabicPeriod"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Jun knocked over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the teacher’s coffee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2000"/>
              <a:buFont typeface="Kalam"/>
              <a:buAutoNum type="arabicPeriod"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Miss Ofoedu dried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Jacob’s tears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and she gave him a hug.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2000"/>
              <a:buFont typeface="Kalam"/>
              <a:buAutoNum type="arabicPeriod"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The team’s manager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paced the touchline anxiously.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2000"/>
              </a:spcBef>
              <a:spcAft>
                <a:spcPts val="2000"/>
              </a:spcAft>
              <a:buSzPts val="2000"/>
              <a:buFont typeface="Kalam"/>
              <a:buAutoNum type="arabicPeriod"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Year 4’s behaviour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is the best in the whole school. 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9" name="Google Shape;1109;p90"/>
          <p:cNvSpPr txBox="1">
            <a:spLocks noGrp="1"/>
          </p:cNvSpPr>
          <p:nvPr>
            <p:ph type="title"/>
          </p:nvPr>
        </p:nvSpPr>
        <p:spPr>
          <a:xfrm>
            <a:off x="1224600" y="1787025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</a:t>
            </a:r>
            <a:r>
              <a:rPr lang="en-GB" b="1"/>
              <a:t>contraction</a:t>
            </a:r>
            <a:endParaRPr b="1"/>
          </a:p>
        </p:txBody>
      </p:sp>
      <p:sp>
        <p:nvSpPr>
          <p:cNvPr id="1110" name="Google Shape;1110;p90"/>
          <p:cNvSpPr txBox="1">
            <a:spLocks noGrp="1"/>
          </p:cNvSpPr>
          <p:nvPr>
            <p:ph type="title" idx="2"/>
          </p:nvPr>
        </p:nvSpPr>
        <p:spPr>
          <a:xfrm>
            <a:off x="1224000" y="2830775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</a:t>
            </a:r>
            <a:r>
              <a:rPr lang="en-GB" b="1"/>
              <a:t>singular</a:t>
            </a:r>
            <a:r>
              <a:rPr lang="en-GB"/>
              <a:t> </a:t>
            </a:r>
            <a:r>
              <a:rPr lang="en-GB" b="1"/>
              <a:t>possession</a:t>
            </a:r>
            <a:endParaRPr b="1"/>
          </a:p>
        </p:txBody>
      </p:sp>
      <p:sp>
        <p:nvSpPr>
          <p:cNvPr id="1111" name="Google Shape;1111;p90"/>
          <p:cNvSpPr txBox="1">
            <a:spLocks noGrp="1"/>
          </p:cNvSpPr>
          <p:nvPr>
            <p:ph type="title" idx="3"/>
          </p:nvPr>
        </p:nvSpPr>
        <p:spPr>
          <a:xfrm>
            <a:off x="1224000" y="3758277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</a:t>
            </a:r>
            <a:r>
              <a:rPr lang="en-GB" b="1"/>
              <a:t>plural</a:t>
            </a:r>
            <a:r>
              <a:rPr lang="en-GB"/>
              <a:t> </a:t>
            </a:r>
            <a:r>
              <a:rPr lang="en-GB" b="1"/>
              <a:t>possession</a:t>
            </a:r>
            <a:endParaRPr b="1"/>
          </a:p>
        </p:txBody>
      </p:sp>
      <p:sp>
        <p:nvSpPr>
          <p:cNvPr id="1112" name="Google Shape;1112;p90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</a:t>
            </a:r>
            <a:r>
              <a:rPr lang="en-GB" b="1"/>
              <a:t>contraction, singular possession</a:t>
            </a:r>
            <a:r>
              <a:rPr lang="en-GB"/>
              <a:t> and </a:t>
            </a:r>
            <a:r>
              <a:rPr lang="en-GB" b="1"/>
              <a:t>plural possession</a:t>
            </a:r>
            <a:endParaRPr b="1"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113" name="Google Shape;1113;p9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0984" y="3699173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8" name="Google Shape;1118;p9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Most </a:t>
            </a:r>
            <a:r>
              <a:rPr lang="en-GB" sz="2000" b="1"/>
              <a:t>plural </a:t>
            </a:r>
            <a:r>
              <a:rPr lang="en-GB" sz="2000"/>
              <a:t>nouns in English end in </a:t>
            </a:r>
            <a:r>
              <a:rPr lang="en-GB" sz="2000">
                <a:solidFill>
                  <a:schemeClr val="accent2"/>
                </a:solidFill>
              </a:rPr>
              <a:t>s</a:t>
            </a:r>
            <a:r>
              <a:rPr lang="en-GB" sz="2000"/>
              <a:t>. </a:t>
            </a:r>
            <a:endParaRPr sz="2000"/>
          </a:p>
        </p:txBody>
      </p:sp>
      <p:sp>
        <p:nvSpPr>
          <p:cNvPr id="1119" name="Google Shape;1119;p9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plural possession</a:t>
            </a:r>
            <a:endParaRPr/>
          </a:p>
        </p:txBody>
      </p:sp>
      <p:sp>
        <p:nvSpPr>
          <p:cNvPr id="1120" name="Google Shape;1120;p91"/>
          <p:cNvSpPr txBox="1">
            <a:spLocks noGrp="1"/>
          </p:cNvSpPr>
          <p:nvPr>
            <p:ph type="body" idx="1"/>
          </p:nvPr>
        </p:nvSpPr>
        <p:spPr>
          <a:xfrm>
            <a:off x="324000" y="1350150"/>
            <a:ext cx="1404300" cy="28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/>
              <a:t>teacher</a:t>
            </a:r>
            <a:r>
              <a:rPr lang="en-GB" sz="2000">
                <a:solidFill>
                  <a:schemeClr val="accent2"/>
                </a:solidFill>
              </a:rPr>
              <a:t>s</a:t>
            </a:r>
            <a:endParaRPr sz="2000">
              <a:solidFill>
                <a:schemeClr val="accent2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song</a:t>
            </a:r>
            <a:r>
              <a:rPr lang="en-GB" sz="2000">
                <a:solidFill>
                  <a:schemeClr val="accent2"/>
                </a:solidFill>
              </a:rPr>
              <a:t>s</a:t>
            </a:r>
            <a:endParaRPr sz="2000">
              <a:solidFill>
                <a:schemeClr val="accent2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house</a:t>
            </a:r>
            <a:r>
              <a:rPr lang="en-GB" sz="2000">
                <a:solidFill>
                  <a:schemeClr val="accent2"/>
                </a:solidFill>
              </a:rPr>
              <a:t>s </a:t>
            </a:r>
            <a:endParaRPr sz="2000">
              <a:solidFill>
                <a:schemeClr val="accent2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field</a:t>
            </a:r>
            <a:r>
              <a:rPr lang="en-GB" sz="2000">
                <a:solidFill>
                  <a:schemeClr val="accent2"/>
                </a:solidFill>
              </a:rPr>
              <a:t>s</a:t>
            </a:r>
            <a:endParaRPr sz="2000">
              <a:solidFill>
                <a:schemeClr val="accent2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familie</a:t>
            </a:r>
            <a:r>
              <a:rPr lang="en-GB" sz="2000">
                <a:solidFill>
                  <a:schemeClr val="accent2"/>
                </a:solidFill>
              </a:rPr>
              <a:t>s</a:t>
            </a:r>
            <a:endParaRPr sz="2000">
              <a:solidFill>
                <a:schemeClr val="accent2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apple</a:t>
            </a:r>
            <a:r>
              <a:rPr lang="en-GB" sz="2000">
                <a:solidFill>
                  <a:schemeClr val="accent2"/>
                </a:solidFill>
              </a:rPr>
              <a:t>s</a:t>
            </a:r>
            <a:endParaRPr sz="2000">
              <a:solidFill>
                <a:schemeClr val="accent2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2000"/>
          </a:p>
        </p:txBody>
      </p:sp>
      <p:sp>
        <p:nvSpPr>
          <p:cNvPr id="1121" name="Google Shape;1121;p91"/>
          <p:cNvSpPr txBox="1">
            <a:spLocks noGrp="1"/>
          </p:cNvSpPr>
          <p:nvPr>
            <p:ph type="body" idx="1"/>
          </p:nvPr>
        </p:nvSpPr>
        <p:spPr>
          <a:xfrm>
            <a:off x="2568900" y="1639650"/>
            <a:ext cx="5992800" cy="2308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55600" algn="l" rtl="0">
              <a:spcBef>
                <a:spcPct val="0"/>
              </a:spcBef>
              <a:spcAft>
                <a:spcPct val="0"/>
              </a:spcAft>
              <a:buSzPts val="2000"/>
              <a:buChar char="●"/>
            </a:pPr>
            <a:r>
              <a:rPr lang="en-GB" sz="2000">
                <a:solidFill>
                  <a:schemeClr val="accent2"/>
                </a:solidFill>
              </a:rPr>
              <a:t>The skins belonging to the apples are red</a:t>
            </a:r>
            <a:r>
              <a:rPr lang="en-GB" sz="2000"/>
              <a:t>.</a:t>
            </a:r>
            <a:endParaRPr sz="2000"/>
          </a:p>
          <a:p>
            <a:pPr marL="457200" lvl="0" indent="-355600" algn="l" rtl="0">
              <a:spcBef>
                <a:spcPts val="200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The word apples already ends in </a:t>
            </a:r>
            <a:r>
              <a:rPr lang="en-GB" sz="2000">
                <a:solidFill>
                  <a:schemeClr val="accent2"/>
                </a:solidFill>
              </a:rPr>
              <a:t>s</a:t>
            </a:r>
            <a:r>
              <a:rPr lang="en-GB" sz="2000"/>
              <a:t>. </a:t>
            </a:r>
            <a:endParaRPr sz="2000"/>
          </a:p>
          <a:p>
            <a:pPr marL="457200" lvl="0" indent="-355600" algn="l" rtl="0">
              <a:spcBef>
                <a:spcPts val="200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We add the </a:t>
            </a:r>
            <a:r>
              <a:rPr lang="en-GB" sz="2000" b="1"/>
              <a:t>apostrophe</a:t>
            </a:r>
            <a:r>
              <a:rPr lang="en-GB" sz="2000"/>
              <a:t> after the </a:t>
            </a:r>
            <a:r>
              <a:rPr lang="en-GB" sz="2000">
                <a:solidFill>
                  <a:schemeClr val="accent2"/>
                </a:solidFill>
              </a:rPr>
              <a:t>s</a:t>
            </a:r>
            <a:r>
              <a:rPr lang="en-GB" sz="2000"/>
              <a:t>.</a:t>
            </a:r>
            <a:endParaRPr sz="2000"/>
          </a:p>
          <a:p>
            <a:pPr marL="457200" lvl="0" indent="-355600" algn="l" rtl="0">
              <a:spcBef>
                <a:spcPts val="2000"/>
              </a:spcBef>
              <a:spcAft>
                <a:spcPts val="2000"/>
              </a:spcAft>
              <a:buSzPts val="2000"/>
              <a:buChar char="●"/>
            </a:pPr>
            <a:r>
              <a:rPr lang="en-GB" sz="2000"/>
              <a:t>The apple</a:t>
            </a:r>
            <a:r>
              <a:rPr lang="en-GB" sz="2000">
                <a:solidFill>
                  <a:schemeClr val="accent2"/>
                </a:solidFill>
              </a:rPr>
              <a:t>s’</a:t>
            </a:r>
            <a:r>
              <a:rPr lang="en-GB" sz="2000"/>
              <a:t> skins are red.   </a:t>
            </a:r>
            <a:endParaRPr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" name="Google Shape;1126;p9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plural possession</a:t>
            </a:r>
            <a:endParaRPr/>
          </a:p>
        </p:txBody>
      </p:sp>
      <p:sp>
        <p:nvSpPr>
          <p:cNvPr id="1127" name="Google Shape;1127;p92"/>
          <p:cNvSpPr txBox="1">
            <a:spLocks noGrp="1"/>
          </p:cNvSpPr>
          <p:nvPr>
            <p:ph type="body" idx="1"/>
          </p:nvPr>
        </p:nvSpPr>
        <p:spPr>
          <a:xfrm>
            <a:off x="376350" y="810000"/>
            <a:ext cx="6894900" cy="661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When a </a:t>
            </a:r>
            <a:r>
              <a:rPr lang="en-GB" sz="2000" b="1"/>
              <a:t>plural</a:t>
            </a:r>
            <a:r>
              <a:rPr lang="en-GB" sz="2000"/>
              <a:t> noun </a:t>
            </a:r>
            <a:r>
              <a:rPr lang="en-GB" sz="2000" b="1"/>
              <a:t>possesses </a:t>
            </a:r>
            <a:r>
              <a:rPr lang="en-GB" sz="2000"/>
              <a:t>another noun, we usually add the </a:t>
            </a:r>
            <a:r>
              <a:rPr lang="en-GB" sz="2000" b="1"/>
              <a:t>apostrophe</a:t>
            </a:r>
            <a:r>
              <a:rPr lang="en-GB" sz="2000"/>
              <a:t> </a:t>
            </a:r>
            <a:r>
              <a:rPr lang="en-GB" sz="2000" b="1"/>
              <a:t>for possession</a:t>
            </a:r>
            <a:r>
              <a:rPr lang="en-GB" sz="2000"/>
              <a:t> </a:t>
            </a:r>
            <a:r>
              <a:rPr lang="en-GB" sz="2000">
                <a:solidFill>
                  <a:schemeClr val="accent2"/>
                </a:solidFill>
              </a:rPr>
              <a:t>after </a:t>
            </a:r>
            <a:r>
              <a:rPr lang="en-GB" sz="2000"/>
              <a:t>the </a:t>
            </a:r>
            <a:r>
              <a:rPr lang="en-GB" sz="2000">
                <a:solidFill>
                  <a:schemeClr val="accent2"/>
                </a:solidFill>
              </a:rPr>
              <a:t>s</a:t>
            </a:r>
            <a:r>
              <a:rPr lang="en-GB" sz="2000"/>
              <a:t>. </a:t>
            </a:r>
            <a:endParaRPr sz="2000"/>
          </a:p>
        </p:txBody>
      </p:sp>
      <p:sp>
        <p:nvSpPr>
          <p:cNvPr id="1128" name="Google Shape;1128;p92"/>
          <p:cNvSpPr txBox="1">
            <a:spLocks noGrp="1"/>
          </p:cNvSpPr>
          <p:nvPr>
            <p:ph type="body" idx="1"/>
          </p:nvPr>
        </p:nvSpPr>
        <p:spPr>
          <a:xfrm>
            <a:off x="300150" y="1798150"/>
            <a:ext cx="7036800" cy="266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55600" algn="l" rtl="0">
              <a:spcBef>
                <a:spcPct val="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The children are learning the lyrics to several songs. </a:t>
            </a:r>
            <a:endParaRPr sz="2000"/>
          </a:p>
          <a:p>
            <a:pPr marL="914400" lvl="1" indent="-355600" algn="l" rtl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SzPts val="2000"/>
              <a:buChar char="–"/>
            </a:pPr>
            <a:r>
              <a:rPr lang="en-GB" sz="2000">
                <a:solidFill>
                  <a:schemeClr val="accent2"/>
                </a:solidFill>
              </a:rPr>
              <a:t>the songs’ lyrics</a:t>
            </a:r>
            <a:endParaRPr sz="2000">
              <a:solidFill>
                <a:schemeClr val="accent2"/>
              </a:solidFill>
            </a:endParaRPr>
          </a:p>
          <a:p>
            <a:pPr marL="457200" lvl="0" indent="-355600" algn="l" rtl="0">
              <a:spcBef>
                <a:spcPts val="100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The teachers in the school have a break time.</a:t>
            </a:r>
            <a:endParaRPr sz="2000"/>
          </a:p>
          <a:p>
            <a:pPr marL="914400" lvl="1" indent="-355600" algn="l" rtl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SzPts val="2000"/>
              <a:buChar char="–"/>
            </a:pPr>
            <a:r>
              <a:rPr lang="en-GB" sz="2000">
                <a:solidFill>
                  <a:schemeClr val="accent2"/>
                </a:solidFill>
              </a:rPr>
              <a:t>the teachers’ break</a:t>
            </a:r>
            <a:endParaRPr sz="2000">
              <a:solidFill>
                <a:schemeClr val="accent2"/>
              </a:solidFill>
            </a:endParaRPr>
          </a:p>
          <a:p>
            <a:pPr marL="457200" lvl="0" indent="-355600" algn="l" rtl="0">
              <a:spcBef>
                <a:spcPts val="100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The fields</a:t>
            </a:r>
            <a:r>
              <a:rPr lang="en-GB" sz="2000">
                <a:solidFill>
                  <a:schemeClr val="accent2"/>
                </a:solidFill>
              </a:rPr>
              <a:t> </a:t>
            </a:r>
            <a:r>
              <a:rPr lang="en-GB" sz="2000"/>
              <a:t>have an owner.</a:t>
            </a:r>
            <a:endParaRPr sz="2000"/>
          </a:p>
          <a:p>
            <a:pPr marL="914400" lvl="1" indent="-355600" algn="l" rtl="0">
              <a:spcBef>
                <a:spcPts val="1000"/>
              </a:spcBef>
              <a:spcAft>
                <a:spcPts val="1000"/>
              </a:spcAft>
              <a:buClr>
                <a:schemeClr val="accent2"/>
              </a:buClr>
              <a:buSzPts val="2000"/>
              <a:buChar char="–"/>
            </a:pPr>
            <a:r>
              <a:rPr lang="en-GB" sz="2000">
                <a:solidFill>
                  <a:schemeClr val="accent2"/>
                </a:solidFill>
              </a:rPr>
              <a:t>the fields’ owner</a:t>
            </a:r>
            <a:endParaRPr sz="2000">
              <a:solidFill>
                <a:schemeClr val="accent2"/>
              </a:solidFill>
            </a:endParaRPr>
          </a:p>
        </p:txBody>
      </p:sp>
      <p:sp>
        <p:nvSpPr>
          <p:cNvPr id="1129" name="Google Shape;1129;p92"/>
          <p:cNvSpPr/>
          <p:nvPr/>
        </p:nvSpPr>
        <p:spPr>
          <a:xfrm>
            <a:off x="6327488" y="1792479"/>
            <a:ext cx="725700" cy="3615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130" name="Google Shape;1130;p92"/>
          <p:cNvSpPr/>
          <p:nvPr/>
        </p:nvSpPr>
        <p:spPr>
          <a:xfrm>
            <a:off x="1245675" y="2784150"/>
            <a:ext cx="1112100" cy="3615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131" name="Google Shape;1131;p92"/>
          <p:cNvSpPr/>
          <p:nvPr/>
        </p:nvSpPr>
        <p:spPr>
          <a:xfrm>
            <a:off x="1245675" y="3780000"/>
            <a:ext cx="725700" cy="3615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132" name="Google Shape;1132;p92"/>
          <p:cNvSpPr txBox="1">
            <a:spLocks noGrp="1"/>
          </p:cNvSpPr>
          <p:nvPr>
            <p:ph type="body" idx="1"/>
          </p:nvPr>
        </p:nvSpPr>
        <p:spPr>
          <a:xfrm>
            <a:off x="5510800" y="3598025"/>
            <a:ext cx="2265900" cy="636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These are </a:t>
            </a:r>
            <a:r>
              <a:rPr lang="en-GB" sz="1800" b="1"/>
              <a:t>plural</a:t>
            </a:r>
            <a:r>
              <a:rPr lang="en-GB" sz="1800"/>
              <a:t> nouns ending in </a:t>
            </a:r>
            <a:r>
              <a:rPr lang="en-GB" sz="1800">
                <a:solidFill>
                  <a:schemeClr val="accent2"/>
                </a:solidFill>
              </a:rPr>
              <a:t>s</a:t>
            </a:r>
            <a:r>
              <a:rPr lang="en-GB" sz="1800"/>
              <a:t>.</a:t>
            </a:r>
            <a:endParaRPr sz="1800"/>
          </a:p>
        </p:txBody>
      </p:sp>
      <p:sp>
        <p:nvSpPr>
          <p:cNvPr id="1133" name="Google Shape;1133;p92"/>
          <p:cNvSpPr/>
          <p:nvPr/>
        </p:nvSpPr>
        <p:spPr>
          <a:xfrm>
            <a:off x="5448075" y="3598025"/>
            <a:ext cx="2143500" cy="6135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8" name="Google Shape;1138;p9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742200" cy="71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How would the </a:t>
            </a:r>
            <a:r>
              <a:rPr lang="en-GB" sz="2000" b="1"/>
              <a:t>apostrophe for plural possession</a:t>
            </a:r>
            <a:r>
              <a:rPr lang="en-GB" sz="2000"/>
              <a:t> be used for each of these ideas?</a:t>
            </a:r>
            <a:endParaRPr sz="2000"/>
          </a:p>
        </p:txBody>
      </p:sp>
      <p:sp>
        <p:nvSpPr>
          <p:cNvPr id="1139" name="Google Shape;1139;p9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plural possession</a:t>
            </a:r>
            <a:endParaRPr/>
          </a:p>
        </p:txBody>
      </p:sp>
      <p:sp>
        <p:nvSpPr>
          <p:cNvPr id="1140" name="Google Shape;1140;p93"/>
          <p:cNvSpPr txBox="1"/>
          <p:nvPr/>
        </p:nvSpPr>
        <p:spPr>
          <a:xfrm>
            <a:off x="324000" y="1555950"/>
            <a:ext cx="8237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Example: the beliefs belonging to Hindus = Hindus’ beliefs</a:t>
            </a:r>
            <a:endParaRPr/>
          </a:p>
        </p:txBody>
      </p:sp>
      <p:sp>
        <p:nvSpPr>
          <p:cNvPr id="1141" name="Google Shape;1141;p93"/>
          <p:cNvSpPr txBox="1"/>
          <p:nvPr/>
        </p:nvSpPr>
        <p:spPr>
          <a:xfrm>
            <a:off x="324000" y="2316450"/>
            <a:ext cx="5288400" cy="20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57200" lvl="0" indent="-355600" algn="l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SzPts val="2000"/>
              <a:buFont typeface="Lexend"/>
              <a:buAutoNum type="arabicPeriod"/>
            </a:pPr>
            <a:r>
              <a:rPr lang="en-GB" sz="2000">
                <a:latin typeface="Lexend"/>
                <a:ea typeface="Lexend"/>
                <a:cs typeface="Lexend"/>
                <a:sym typeface="Lexend"/>
              </a:rPr>
              <a:t>the shoes belonging to the adults</a:t>
            </a:r>
            <a:endParaRPr sz="20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55600" algn="l" rtl="0">
              <a:lnSpc>
                <a:spcPct val="150000"/>
              </a:lnSpc>
              <a:spcBef>
                <a:spcPts val="3000"/>
              </a:spcBef>
              <a:spcAft>
                <a:spcPct val="0"/>
              </a:spcAft>
              <a:buSzPts val="2000"/>
              <a:buFont typeface="Lexend"/>
              <a:buAutoNum type="arabicPeriod"/>
            </a:pPr>
            <a:r>
              <a:rPr lang="en-GB" sz="2000">
                <a:latin typeface="Lexend"/>
                <a:ea typeface="Lexend"/>
                <a:cs typeface="Lexend"/>
                <a:sym typeface="Lexend"/>
              </a:rPr>
              <a:t>the teeth belonging to the animals</a:t>
            </a:r>
            <a:endParaRPr sz="20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55600" algn="l" rtl="0">
              <a:lnSpc>
                <a:spcPct val="150000"/>
              </a:lnSpc>
              <a:spcBef>
                <a:spcPts val="3000"/>
              </a:spcBef>
              <a:spcAft>
                <a:spcPts val="3000"/>
              </a:spcAft>
              <a:buSzPts val="2000"/>
              <a:buFont typeface="Lexend"/>
              <a:buAutoNum type="arabicPeriod"/>
            </a:pPr>
            <a:r>
              <a:rPr lang="en-GB" sz="2000">
                <a:latin typeface="Lexend"/>
                <a:ea typeface="Lexend"/>
                <a:cs typeface="Lexend"/>
                <a:sym typeface="Lexend"/>
              </a:rPr>
              <a:t>the hopes belonging to the girls </a:t>
            </a:r>
            <a:endParaRPr sz="20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2" name="Google Shape;1142;p93"/>
          <p:cNvSpPr txBox="1"/>
          <p:nvPr/>
        </p:nvSpPr>
        <p:spPr>
          <a:xfrm>
            <a:off x="5774400" y="2240250"/>
            <a:ext cx="2381700" cy="212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>
                <a:latin typeface="Kalam"/>
                <a:ea typeface="Kalam"/>
                <a:cs typeface="Kalam"/>
                <a:sym typeface="Kalam"/>
              </a:rPr>
              <a:t>the adults’ shoes</a:t>
            </a:r>
            <a:endParaRPr sz="2200">
              <a:latin typeface="Kalam"/>
              <a:ea typeface="Kalam"/>
              <a:cs typeface="Kalam"/>
              <a:sym typeface="Kalam"/>
            </a:endParaRPr>
          </a:p>
          <a:p>
            <a:pPr marL="0" lvl="0" indent="0" algn="l" rtl="0">
              <a:lnSpc>
                <a:spcPct val="150000"/>
              </a:lnSpc>
              <a:spcBef>
                <a:spcPts val="3000"/>
              </a:spcBef>
              <a:spcAft>
                <a:spcPct val="0"/>
              </a:spcAft>
              <a:buNone/>
            </a:pPr>
            <a:r>
              <a:rPr lang="en-GB" sz="2200">
                <a:latin typeface="Kalam"/>
                <a:ea typeface="Kalam"/>
                <a:cs typeface="Kalam"/>
                <a:sym typeface="Kalam"/>
              </a:rPr>
              <a:t>the animals’ teeth</a:t>
            </a:r>
            <a:endParaRPr sz="2200">
              <a:latin typeface="Kalam"/>
              <a:ea typeface="Kalam"/>
              <a:cs typeface="Kalam"/>
              <a:sym typeface="Kalam"/>
            </a:endParaRPr>
          </a:p>
          <a:p>
            <a:pPr marL="0" lvl="0" indent="0" algn="l" rtl="0">
              <a:lnSpc>
                <a:spcPct val="150000"/>
              </a:lnSpc>
              <a:spcBef>
                <a:spcPts val="3000"/>
              </a:spcBef>
              <a:spcAft>
                <a:spcPts val="3000"/>
              </a:spcAft>
              <a:buNone/>
            </a:pPr>
            <a:r>
              <a:rPr lang="en-GB" sz="2200">
                <a:latin typeface="Kalam"/>
                <a:ea typeface="Kalam"/>
                <a:cs typeface="Kalam"/>
                <a:sym typeface="Kalam"/>
              </a:rPr>
              <a:t>the girls’ hopes</a:t>
            </a:r>
            <a:endParaRPr sz="2200"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7" name="Google Shape;1147;p9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Not all </a:t>
            </a:r>
            <a:r>
              <a:rPr lang="en-GB" sz="2000" b="1"/>
              <a:t>plural nouns</a:t>
            </a:r>
            <a:r>
              <a:rPr lang="en-GB" sz="2000"/>
              <a:t> end in s.</a:t>
            </a:r>
            <a:endParaRPr sz="2000"/>
          </a:p>
        </p:txBody>
      </p:sp>
      <p:sp>
        <p:nvSpPr>
          <p:cNvPr id="1148" name="Google Shape;1148;p9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plural possession</a:t>
            </a:r>
            <a:endParaRPr/>
          </a:p>
        </p:txBody>
      </p:sp>
      <p:sp>
        <p:nvSpPr>
          <p:cNvPr id="1149" name="Google Shape;1149;p94"/>
          <p:cNvSpPr txBox="1">
            <a:spLocks noGrp="1"/>
          </p:cNvSpPr>
          <p:nvPr>
            <p:ph type="body" idx="1"/>
          </p:nvPr>
        </p:nvSpPr>
        <p:spPr>
          <a:xfrm>
            <a:off x="324000" y="1306150"/>
            <a:ext cx="1307700" cy="352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/>
              <a:t>childre</a:t>
            </a:r>
            <a:r>
              <a:rPr lang="en-GB" sz="2000">
                <a:solidFill>
                  <a:schemeClr val="accent2"/>
                </a:solidFill>
              </a:rPr>
              <a:t>n</a:t>
            </a:r>
            <a:endParaRPr sz="2000">
              <a:solidFill>
                <a:schemeClr val="accent2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me</a:t>
            </a:r>
            <a:r>
              <a:rPr lang="en-GB" sz="2000">
                <a:solidFill>
                  <a:schemeClr val="accent2"/>
                </a:solidFill>
              </a:rPr>
              <a:t>n</a:t>
            </a:r>
            <a:endParaRPr sz="2000">
              <a:solidFill>
                <a:schemeClr val="accent2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wome</a:t>
            </a:r>
            <a:r>
              <a:rPr lang="en-GB" sz="2000">
                <a:solidFill>
                  <a:schemeClr val="accent2"/>
                </a:solidFill>
              </a:rPr>
              <a:t>n</a:t>
            </a:r>
            <a:endParaRPr sz="2000">
              <a:solidFill>
                <a:schemeClr val="accent2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gees</a:t>
            </a:r>
            <a:r>
              <a:rPr lang="en-GB" sz="2000">
                <a:solidFill>
                  <a:schemeClr val="accent2"/>
                </a:solidFill>
              </a:rPr>
              <a:t>e</a:t>
            </a:r>
            <a:endParaRPr sz="2000">
              <a:solidFill>
                <a:schemeClr val="accent2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fee</a:t>
            </a:r>
            <a:r>
              <a:rPr lang="en-GB" sz="2000">
                <a:solidFill>
                  <a:schemeClr val="accent2"/>
                </a:solidFill>
              </a:rPr>
              <a:t>t</a:t>
            </a:r>
            <a:endParaRPr sz="2000">
              <a:solidFill>
                <a:schemeClr val="accent2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/>
              <a:t>teet</a:t>
            </a:r>
            <a:r>
              <a:rPr lang="en-GB" sz="2000">
                <a:solidFill>
                  <a:schemeClr val="accent2"/>
                </a:solidFill>
              </a:rPr>
              <a:t>h</a:t>
            </a:r>
            <a:endParaRPr sz="2000">
              <a:solidFill>
                <a:schemeClr val="accent2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2000"/>
              <a:t>mic</a:t>
            </a:r>
            <a:r>
              <a:rPr lang="en-GB" sz="2000">
                <a:solidFill>
                  <a:schemeClr val="accent2"/>
                </a:solidFill>
              </a:rPr>
              <a:t>e </a:t>
            </a:r>
            <a:endParaRPr sz="2000">
              <a:solidFill>
                <a:schemeClr val="accent2"/>
              </a:solidFill>
            </a:endParaRPr>
          </a:p>
        </p:txBody>
      </p:sp>
      <p:sp>
        <p:nvSpPr>
          <p:cNvPr id="1150" name="Google Shape;1150;p94"/>
          <p:cNvSpPr txBox="1">
            <a:spLocks noGrp="1"/>
          </p:cNvSpPr>
          <p:nvPr>
            <p:ph type="body" idx="1"/>
          </p:nvPr>
        </p:nvSpPr>
        <p:spPr>
          <a:xfrm>
            <a:off x="2887200" y="1342425"/>
            <a:ext cx="5466000" cy="713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For these </a:t>
            </a:r>
            <a:r>
              <a:rPr lang="en-GB" sz="2000" b="1"/>
              <a:t>plural </a:t>
            </a:r>
            <a:r>
              <a:rPr lang="en-GB" sz="2000"/>
              <a:t>nouns, we just add ’s as we did for </a:t>
            </a:r>
            <a:r>
              <a:rPr lang="en-GB" sz="2000" b="1"/>
              <a:t>singular </a:t>
            </a:r>
            <a:r>
              <a:rPr lang="en-GB" sz="2000"/>
              <a:t>nouns.  </a:t>
            </a:r>
            <a:endParaRPr sz="2000"/>
          </a:p>
        </p:txBody>
      </p:sp>
      <p:sp>
        <p:nvSpPr>
          <p:cNvPr id="1151" name="Google Shape;1151;p94"/>
          <p:cNvSpPr txBox="1">
            <a:spLocks noGrp="1"/>
          </p:cNvSpPr>
          <p:nvPr>
            <p:ph type="body" idx="1"/>
          </p:nvPr>
        </p:nvSpPr>
        <p:spPr>
          <a:xfrm>
            <a:off x="2887200" y="2318550"/>
            <a:ext cx="5905500" cy="2253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55600" algn="l" rtl="0">
              <a:spcBef>
                <a:spcPct val="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the children</a:t>
            </a:r>
            <a:r>
              <a:rPr lang="en-GB" sz="2000">
                <a:solidFill>
                  <a:schemeClr val="accent2"/>
                </a:solidFill>
              </a:rPr>
              <a:t>’s</a:t>
            </a:r>
            <a:r>
              <a:rPr lang="en-GB" sz="2000"/>
              <a:t> opinions</a:t>
            </a:r>
            <a:endParaRPr sz="2000"/>
          </a:p>
          <a:p>
            <a:pPr marL="457200" lvl="0" indent="-355600" algn="l" rtl="0">
              <a:spcBef>
                <a:spcPts val="100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the men</a:t>
            </a:r>
            <a:r>
              <a:rPr lang="en-GB" sz="2000">
                <a:solidFill>
                  <a:schemeClr val="accent2"/>
                </a:solidFill>
              </a:rPr>
              <a:t>’s</a:t>
            </a:r>
            <a:r>
              <a:rPr lang="en-GB" sz="2000"/>
              <a:t> hobbies</a:t>
            </a:r>
            <a:endParaRPr sz="2000"/>
          </a:p>
          <a:p>
            <a:pPr marL="457200" lvl="0" indent="-355600" algn="l" rtl="0">
              <a:spcBef>
                <a:spcPts val="100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the women</a:t>
            </a:r>
            <a:r>
              <a:rPr lang="en-GB" sz="2000">
                <a:solidFill>
                  <a:schemeClr val="accent2"/>
                </a:solidFill>
              </a:rPr>
              <a:t>’s</a:t>
            </a:r>
            <a:r>
              <a:rPr lang="en-GB" sz="2000"/>
              <a:t> jobs</a:t>
            </a:r>
            <a:endParaRPr sz="2000"/>
          </a:p>
          <a:p>
            <a:pPr marL="457200" lvl="0" indent="-355600" algn="l" rtl="0">
              <a:spcBef>
                <a:spcPts val="100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the geese</a:t>
            </a:r>
            <a:r>
              <a:rPr lang="en-GB" sz="2000">
                <a:solidFill>
                  <a:schemeClr val="accent2"/>
                </a:solidFill>
              </a:rPr>
              <a:t>’s</a:t>
            </a:r>
            <a:r>
              <a:rPr lang="en-GB" sz="2000"/>
              <a:t> wings</a:t>
            </a:r>
            <a:endParaRPr sz="2000"/>
          </a:p>
          <a:p>
            <a:pPr marL="457200" lvl="0" indent="-355600" algn="l" rtl="0">
              <a:spcBef>
                <a:spcPts val="1000"/>
              </a:spcBef>
              <a:spcAft>
                <a:spcPts val="1000"/>
              </a:spcAft>
              <a:buSzPts val="2000"/>
              <a:buChar char="●"/>
            </a:pPr>
            <a:r>
              <a:rPr lang="en-GB" sz="2000"/>
              <a:t>the mice</a:t>
            </a:r>
            <a:r>
              <a:rPr lang="en-GB" sz="2000">
                <a:solidFill>
                  <a:schemeClr val="accent2"/>
                </a:solidFill>
              </a:rPr>
              <a:t>’s</a:t>
            </a:r>
            <a:r>
              <a:rPr lang="en-GB" sz="2000"/>
              <a:t> cheese</a:t>
            </a:r>
            <a:endParaRPr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6" name="Google Shape;1156;p9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893700" cy="705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To decide how to use the </a:t>
            </a:r>
            <a:r>
              <a:rPr lang="en-GB" sz="2000" b="1"/>
              <a:t>apostrophe for plural possession</a:t>
            </a:r>
            <a:r>
              <a:rPr lang="en-GB" sz="2000"/>
              <a:t>, we need to follow these steps:</a:t>
            </a:r>
            <a:endParaRPr sz="2000"/>
          </a:p>
        </p:txBody>
      </p:sp>
      <p:sp>
        <p:nvSpPr>
          <p:cNvPr id="1157" name="Google Shape;1157;p9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plural possession</a:t>
            </a:r>
            <a:endParaRPr/>
          </a:p>
        </p:txBody>
      </p:sp>
      <p:sp>
        <p:nvSpPr>
          <p:cNvPr id="1158" name="Google Shape;1158;p95"/>
          <p:cNvSpPr txBox="1">
            <a:spLocks noGrp="1"/>
          </p:cNvSpPr>
          <p:nvPr>
            <p:ph type="body" idx="1"/>
          </p:nvPr>
        </p:nvSpPr>
        <p:spPr>
          <a:xfrm>
            <a:off x="324000" y="1691050"/>
            <a:ext cx="25566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55600" algn="l" rtl="0">
              <a:spcBef>
                <a:spcPct val="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take the noun</a:t>
            </a:r>
            <a:endParaRPr sz="2000"/>
          </a:p>
        </p:txBody>
      </p:sp>
      <p:sp>
        <p:nvSpPr>
          <p:cNvPr id="1159" name="Google Shape;1159;p95"/>
          <p:cNvSpPr txBox="1">
            <a:spLocks noGrp="1"/>
          </p:cNvSpPr>
          <p:nvPr>
            <p:ph type="body" idx="1"/>
          </p:nvPr>
        </p:nvSpPr>
        <p:spPr>
          <a:xfrm>
            <a:off x="324000" y="2160000"/>
            <a:ext cx="25566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55600" algn="l" rtl="0">
              <a:spcBef>
                <a:spcPct val="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make it </a:t>
            </a:r>
            <a:r>
              <a:rPr lang="en-GB" sz="2000" b="1"/>
              <a:t>plural</a:t>
            </a:r>
            <a:endParaRPr sz="2000"/>
          </a:p>
        </p:txBody>
      </p:sp>
      <p:sp>
        <p:nvSpPr>
          <p:cNvPr id="1160" name="Google Shape;1160;p95"/>
          <p:cNvSpPr txBox="1">
            <a:spLocks noGrp="1"/>
          </p:cNvSpPr>
          <p:nvPr>
            <p:ph type="body" idx="1"/>
          </p:nvPr>
        </p:nvSpPr>
        <p:spPr>
          <a:xfrm>
            <a:off x="3519225" y="1691050"/>
            <a:ext cx="14514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tooth</a:t>
            </a:r>
            <a:endParaRPr sz="2000"/>
          </a:p>
        </p:txBody>
      </p:sp>
      <p:sp>
        <p:nvSpPr>
          <p:cNvPr id="1161" name="Google Shape;1161;p95"/>
          <p:cNvSpPr txBox="1">
            <a:spLocks noGrp="1"/>
          </p:cNvSpPr>
          <p:nvPr>
            <p:ph type="body" idx="1"/>
          </p:nvPr>
        </p:nvSpPr>
        <p:spPr>
          <a:xfrm>
            <a:off x="3519225" y="2160000"/>
            <a:ext cx="14514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teet</a:t>
            </a:r>
            <a:r>
              <a:rPr lang="en-GB" sz="2000">
                <a:solidFill>
                  <a:schemeClr val="accent2"/>
                </a:solidFill>
              </a:rPr>
              <a:t>h</a:t>
            </a:r>
            <a:endParaRPr sz="2000">
              <a:solidFill>
                <a:schemeClr val="accent2"/>
              </a:solidFill>
            </a:endParaRPr>
          </a:p>
        </p:txBody>
      </p:sp>
      <p:sp>
        <p:nvSpPr>
          <p:cNvPr id="1162" name="Google Shape;1162;p95"/>
          <p:cNvSpPr txBox="1">
            <a:spLocks noGrp="1"/>
          </p:cNvSpPr>
          <p:nvPr>
            <p:ph type="body" idx="1"/>
          </p:nvPr>
        </p:nvSpPr>
        <p:spPr>
          <a:xfrm>
            <a:off x="324000" y="2628950"/>
            <a:ext cx="2556600" cy="705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55600" algn="l" rtl="0">
              <a:spcBef>
                <a:spcPct val="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does the </a:t>
            </a:r>
            <a:r>
              <a:rPr lang="en-GB" sz="2000" b="1"/>
              <a:t>plural</a:t>
            </a:r>
            <a:r>
              <a:rPr lang="en-GB" sz="2000"/>
              <a:t> end in s?</a:t>
            </a:r>
            <a:endParaRPr sz="2000"/>
          </a:p>
        </p:txBody>
      </p:sp>
      <p:sp>
        <p:nvSpPr>
          <p:cNvPr id="1163" name="Google Shape;1163;p95"/>
          <p:cNvSpPr txBox="1">
            <a:spLocks noGrp="1"/>
          </p:cNvSpPr>
          <p:nvPr>
            <p:ph type="body" idx="1"/>
          </p:nvPr>
        </p:nvSpPr>
        <p:spPr>
          <a:xfrm>
            <a:off x="6527500" y="1691050"/>
            <a:ext cx="14514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knife</a:t>
            </a:r>
            <a:endParaRPr sz="2000"/>
          </a:p>
        </p:txBody>
      </p:sp>
      <p:sp>
        <p:nvSpPr>
          <p:cNvPr id="1164" name="Google Shape;1164;p95"/>
          <p:cNvSpPr txBox="1">
            <a:spLocks noGrp="1"/>
          </p:cNvSpPr>
          <p:nvPr>
            <p:ph type="body" idx="1"/>
          </p:nvPr>
        </p:nvSpPr>
        <p:spPr>
          <a:xfrm>
            <a:off x="6527500" y="2160000"/>
            <a:ext cx="14514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knive</a:t>
            </a:r>
            <a:r>
              <a:rPr lang="en-GB" sz="2000">
                <a:solidFill>
                  <a:schemeClr val="accent2"/>
                </a:solidFill>
              </a:rPr>
              <a:t>s</a:t>
            </a:r>
            <a:endParaRPr sz="2000">
              <a:solidFill>
                <a:schemeClr val="accent2"/>
              </a:solidFill>
            </a:endParaRPr>
          </a:p>
        </p:txBody>
      </p:sp>
      <p:sp>
        <p:nvSpPr>
          <p:cNvPr id="1165" name="Google Shape;1165;p95"/>
          <p:cNvSpPr txBox="1">
            <a:spLocks noGrp="1"/>
          </p:cNvSpPr>
          <p:nvPr>
            <p:ph type="body" idx="1"/>
          </p:nvPr>
        </p:nvSpPr>
        <p:spPr>
          <a:xfrm>
            <a:off x="3519225" y="2628950"/>
            <a:ext cx="14514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no</a:t>
            </a:r>
            <a:endParaRPr sz="2000"/>
          </a:p>
        </p:txBody>
      </p:sp>
      <p:sp>
        <p:nvSpPr>
          <p:cNvPr id="1166" name="Google Shape;1166;p95"/>
          <p:cNvSpPr txBox="1">
            <a:spLocks noGrp="1"/>
          </p:cNvSpPr>
          <p:nvPr>
            <p:ph type="body" idx="1"/>
          </p:nvPr>
        </p:nvSpPr>
        <p:spPr>
          <a:xfrm>
            <a:off x="6527500" y="2628950"/>
            <a:ext cx="14514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yes</a:t>
            </a:r>
            <a:endParaRPr sz="2000"/>
          </a:p>
        </p:txBody>
      </p:sp>
      <p:cxnSp>
        <p:nvCxnSpPr>
          <p:cNvPr id="1167" name="Google Shape;1167;p95"/>
          <p:cNvCxnSpPr/>
          <p:nvPr/>
        </p:nvCxnSpPr>
        <p:spPr>
          <a:xfrm flipH="1">
            <a:off x="3687275" y="3038575"/>
            <a:ext cx="0" cy="611700"/>
          </a:xfrm>
          <a:prstGeom prst="straightConnector1">
            <a:avLst/>
          </a:pr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68" name="Google Shape;1168;p95"/>
          <p:cNvCxnSpPr/>
          <p:nvPr/>
        </p:nvCxnSpPr>
        <p:spPr>
          <a:xfrm flipH="1">
            <a:off x="6741850" y="3038575"/>
            <a:ext cx="0" cy="611700"/>
          </a:xfrm>
          <a:prstGeom prst="straightConnector1">
            <a:avLst/>
          </a:pr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169" name="Google Shape;1169;p95"/>
          <p:cNvSpPr txBox="1">
            <a:spLocks noGrp="1"/>
          </p:cNvSpPr>
          <p:nvPr>
            <p:ph type="body" idx="1"/>
          </p:nvPr>
        </p:nvSpPr>
        <p:spPr>
          <a:xfrm>
            <a:off x="3267425" y="3780000"/>
            <a:ext cx="839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add </a:t>
            </a:r>
            <a:r>
              <a:rPr lang="en-GB" sz="2000">
                <a:solidFill>
                  <a:schemeClr val="accent2"/>
                </a:solidFill>
              </a:rPr>
              <a:t>’s</a:t>
            </a:r>
            <a:endParaRPr sz="2000">
              <a:solidFill>
                <a:schemeClr val="accent2"/>
              </a:solidFill>
            </a:endParaRPr>
          </a:p>
        </p:txBody>
      </p:sp>
      <p:sp>
        <p:nvSpPr>
          <p:cNvPr id="1170" name="Google Shape;1170;p95"/>
          <p:cNvSpPr txBox="1">
            <a:spLocks noGrp="1"/>
          </p:cNvSpPr>
          <p:nvPr>
            <p:ph type="body" idx="1"/>
          </p:nvPr>
        </p:nvSpPr>
        <p:spPr>
          <a:xfrm>
            <a:off x="5703150" y="3780000"/>
            <a:ext cx="20373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add </a:t>
            </a:r>
            <a:r>
              <a:rPr lang="en-GB" sz="2000">
                <a:solidFill>
                  <a:schemeClr val="accent2"/>
                </a:solidFill>
              </a:rPr>
              <a:t>’ after the s</a:t>
            </a:r>
            <a:endParaRPr sz="2000">
              <a:solidFill>
                <a:schemeClr val="accent2"/>
              </a:solidFill>
            </a:endParaRPr>
          </a:p>
        </p:txBody>
      </p:sp>
      <p:sp>
        <p:nvSpPr>
          <p:cNvPr id="1171" name="Google Shape;1171;p95"/>
          <p:cNvSpPr txBox="1">
            <a:spLocks noGrp="1"/>
          </p:cNvSpPr>
          <p:nvPr>
            <p:ph type="body" idx="1"/>
          </p:nvPr>
        </p:nvSpPr>
        <p:spPr>
          <a:xfrm>
            <a:off x="2408975" y="4261150"/>
            <a:ext cx="25566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the teeth</a:t>
            </a:r>
            <a:r>
              <a:rPr lang="en-GB" sz="2000">
                <a:solidFill>
                  <a:schemeClr val="accent2"/>
                </a:solidFill>
              </a:rPr>
              <a:t>’s </a:t>
            </a:r>
            <a:r>
              <a:rPr lang="en-GB" sz="2000"/>
              <a:t>enamel</a:t>
            </a:r>
            <a:endParaRPr sz="2000"/>
          </a:p>
        </p:txBody>
      </p:sp>
      <p:sp>
        <p:nvSpPr>
          <p:cNvPr id="1172" name="Google Shape;1172;p95"/>
          <p:cNvSpPr txBox="1">
            <a:spLocks noGrp="1"/>
          </p:cNvSpPr>
          <p:nvPr>
            <p:ph type="body" idx="1"/>
          </p:nvPr>
        </p:nvSpPr>
        <p:spPr>
          <a:xfrm>
            <a:off x="5652600" y="4261150"/>
            <a:ext cx="25566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the knives</a:t>
            </a:r>
            <a:r>
              <a:rPr lang="en-GB" sz="2000">
                <a:solidFill>
                  <a:schemeClr val="accent2"/>
                </a:solidFill>
              </a:rPr>
              <a:t>’</a:t>
            </a:r>
            <a:r>
              <a:rPr lang="en-GB" sz="2000"/>
              <a:t> blades</a:t>
            </a:r>
            <a:endParaRPr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" name="Google Shape;1177;p96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The childrens’ bike was bright red. </a:t>
            </a:r>
            <a:endParaRPr/>
          </a:p>
        </p:txBody>
      </p:sp>
      <p:sp>
        <p:nvSpPr>
          <p:cNvPr id="1178" name="Google Shape;1178;p9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plural possession</a:t>
            </a:r>
            <a:endParaRPr/>
          </a:p>
        </p:txBody>
      </p:sp>
      <p:sp>
        <p:nvSpPr>
          <p:cNvPr id="1179" name="Google Shape;1179;p96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The childs’ bike was bright red. </a:t>
            </a:r>
            <a:endParaRPr/>
          </a:p>
        </p:txBody>
      </p:sp>
      <p:sp>
        <p:nvSpPr>
          <p:cNvPr id="1180" name="Google Shape;1180;p96"/>
          <p:cNvSpPr txBox="1">
            <a:spLocks noGrp="1"/>
          </p:cNvSpPr>
          <p:nvPr>
            <p:ph type="title"/>
          </p:nvPr>
        </p:nvSpPr>
        <p:spPr>
          <a:xfrm>
            <a:off x="324000" y="864307"/>
            <a:ext cx="8179200" cy="755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900"/>
              <a:t>Aisha, Jacob and Sam bought a red bike together. Which sentence describes this using the </a:t>
            </a:r>
            <a:r>
              <a:rPr lang="en-GB" sz="1900" b="1"/>
              <a:t>apostrophe for plural possession </a:t>
            </a:r>
            <a:r>
              <a:rPr lang="en-GB" sz="1900"/>
              <a:t>correctly?</a:t>
            </a:r>
            <a:endParaRPr sz="1900"/>
          </a:p>
        </p:txBody>
      </p:sp>
      <p:sp>
        <p:nvSpPr>
          <p:cNvPr id="1181" name="Google Shape;1181;p96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The children’s bike was bright red.</a:t>
            </a:r>
            <a:endParaRPr/>
          </a:p>
        </p:txBody>
      </p:sp>
      <p:pic>
        <p:nvPicPr>
          <p:cNvPr id="1182" name="Google Shape;1182;p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76058" y="2755125"/>
            <a:ext cx="396000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" name="Google Shape;1187;p97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plural possession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1188" name="Google Shape;1188;p97"/>
          <p:cNvSpPr/>
          <p:nvPr/>
        </p:nvSpPr>
        <p:spPr>
          <a:xfrm>
            <a:off x="384550" y="1620000"/>
            <a:ext cx="3062100" cy="2908500"/>
          </a:xfrm>
          <a:prstGeom prst="rect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189" name="Google Shape;1189;p97"/>
          <p:cNvSpPr txBox="1">
            <a:spLocks noGrp="1"/>
          </p:cNvSpPr>
          <p:nvPr>
            <p:ph type="body" idx="1"/>
          </p:nvPr>
        </p:nvSpPr>
        <p:spPr>
          <a:xfrm>
            <a:off x="384550" y="759300"/>
            <a:ext cx="8237700" cy="63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Write a sentence using each idea, using an </a:t>
            </a:r>
            <a:r>
              <a:rPr lang="en-GB" sz="2000" b="1"/>
              <a:t>apostrophe for plural possession</a:t>
            </a:r>
            <a:r>
              <a:rPr lang="en-GB" sz="2000"/>
              <a:t>.</a:t>
            </a:r>
            <a:endParaRPr sz="2000"/>
          </a:p>
        </p:txBody>
      </p:sp>
      <p:sp>
        <p:nvSpPr>
          <p:cNvPr id="1190" name="Google Shape;1190;p97"/>
          <p:cNvSpPr txBox="1">
            <a:spLocks noGrp="1"/>
          </p:cNvSpPr>
          <p:nvPr>
            <p:ph type="body" idx="1"/>
          </p:nvPr>
        </p:nvSpPr>
        <p:spPr>
          <a:xfrm>
            <a:off x="529200" y="1686033"/>
            <a:ext cx="2840400" cy="101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/>
              <a:t>Example:</a:t>
            </a:r>
            <a:endParaRPr sz="200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2000"/>
              <a:t>the hole belonging to the rabbits</a:t>
            </a:r>
            <a:endParaRPr sz="2000"/>
          </a:p>
        </p:txBody>
      </p:sp>
      <p:cxnSp>
        <p:nvCxnSpPr>
          <p:cNvPr id="1191" name="Google Shape;1191;p97"/>
          <p:cNvCxnSpPr/>
          <p:nvPr/>
        </p:nvCxnSpPr>
        <p:spPr>
          <a:xfrm flipH="1">
            <a:off x="1949400" y="2806800"/>
            <a:ext cx="0" cy="756000"/>
          </a:xfrm>
          <a:prstGeom prst="straightConnector1">
            <a:avLst/>
          </a:pr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192" name="Google Shape;1192;p97"/>
          <p:cNvSpPr txBox="1">
            <a:spLocks noGrp="1"/>
          </p:cNvSpPr>
          <p:nvPr>
            <p:ph type="body" idx="1"/>
          </p:nvPr>
        </p:nvSpPr>
        <p:spPr>
          <a:xfrm>
            <a:off x="3999225" y="1398900"/>
            <a:ext cx="4684800" cy="312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AutoNum type="arabicPeriod"/>
            </a:pPr>
            <a:r>
              <a:rPr lang="en-GB" sz="1800"/>
              <a:t>the lessons belonging to the children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1800"/>
              <a:buAutoNum type="arabicPeriod"/>
            </a:pPr>
            <a:r>
              <a:rPr lang="en-GB" sz="1800"/>
              <a:t>the laces belonging to the shoes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1800"/>
              <a:buAutoNum type="arabicPeriod"/>
            </a:pPr>
            <a:r>
              <a:rPr lang="en-GB" sz="1800"/>
              <a:t>a nest belonging to the geese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1800"/>
              <a:buAutoNum type="arabicPeriod"/>
            </a:pPr>
            <a:r>
              <a:rPr lang="en-GB" sz="1800"/>
              <a:t>the fields belonging to the cows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1800"/>
              <a:buAutoNum type="arabicPeriod"/>
            </a:pPr>
            <a:r>
              <a:rPr lang="en-GB" sz="1800"/>
              <a:t>a bathroom belonging to men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000"/>
              </a:spcBef>
              <a:spcAft>
                <a:spcPts val="2000"/>
              </a:spcAft>
              <a:buSzPts val="1800"/>
              <a:buAutoNum type="arabicPeriod"/>
            </a:pPr>
            <a:r>
              <a:rPr lang="en-GB" sz="1800"/>
              <a:t>the equipment belonging to the doctors</a:t>
            </a:r>
            <a:endParaRPr sz="1800"/>
          </a:p>
        </p:txBody>
      </p:sp>
      <p:sp>
        <p:nvSpPr>
          <p:cNvPr id="1193" name="Google Shape;1193;p97"/>
          <p:cNvSpPr txBox="1">
            <a:spLocks noGrp="1"/>
          </p:cNvSpPr>
          <p:nvPr>
            <p:ph type="body" idx="1"/>
          </p:nvPr>
        </p:nvSpPr>
        <p:spPr>
          <a:xfrm>
            <a:off x="529200" y="3733653"/>
            <a:ext cx="2840400" cy="63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The fox lurked outside the rabbits</a:t>
            </a:r>
            <a:r>
              <a:rPr lang="en-GB" sz="2000">
                <a:solidFill>
                  <a:schemeClr val="accent2"/>
                </a:solidFill>
              </a:rPr>
              <a:t>’</a:t>
            </a:r>
            <a:r>
              <a:rPr lang="en-GB" sz="2000"/>
              <a:t> hole. </a:t>
            </a:r>
            <a:endParaRPr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" name="Google Shape;1198;p98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plural possession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1199" name="Google Shape;1199;p98"/>
          <p:cNvSpPr txBox="1">
            <a:spLocks noGrp="1"/>
          </p:cNvSpPr>
          <p:nvPr>
            <p:ph type="body" idx="1"/>
          </p:nvPr>
        </p:nvSpPr>
        <p:spPr>
          <a:xfrm>
            <a:off x="324000" y="1620000"/>
            <a:ext cx="8399400" cy="3042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556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2000"/>
              <a:buFont typeface="Kalam"/>
              <a:buAutoNum type="arabicPeriod"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The teacher worked late into the night preparing </a:t>
            </a:r>
            <a:r>
              <a:rPr lang="en-GB" sz="2000">
                <a:solidFill>
                  <a:schemeClr val="accent2"/>
                </a:solidFill>
                <a:latin typeface="Kalam"/>
                <a:ea typeface="Kalam"/>
                <a:cs typeface="Kalam"/>
                <a:sym typeface="Kalam"/>
              </a:rPr>
              <a:t>the children’s lessons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.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2000"/>
              <a:buFont typeface="Kalam"/>
              <a:buAutoNum type="arabicPeriod"/>
            </a:pPr>
            <a:r>
              <a:rPr lang="en-GB" sz="2000">
                <a:solidFill>
                  <a:schemeClr val="accent2"/>
                </a:solidFill>
                <a:latin typeface="Kalam"/>
                <a:ea typeface="Kalam"/>
                <a:cs typeface="Kalam"/>
                <a:sym typeface="Kalam"/>
              </a:rPr>
              <a:t>The shoes’ laces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were frayed and worn.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2000"/>
              <a:buFont typeface="Kalam"/>
              <a:buAutoNum type="arabicPeriod"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The icy lake lapped against </a:t>
            </a:r>
            <a:r>
              <a:rPr lang="en-GB" sz="2000">
                <a:solidFill>
                  <a:schemeClr val="accent2"/>
                </a:solidFill>
                <a:latin typeface="Kalam"/>
                <a:ea typeface="Kalam"/>
                <a:cs typeface="Kalam"/>
                <a:sym typeface="Kalam"/>
              </a:rPr>
              <a:t>the geese’s nest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2000"/>
              <a:buFont typeface="Kalam"/>
              <a:buAutoNum type="arabicPeriod"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The farmer strode into </a:t>
            </a:r>
            <a:r>
              <a:rPr lang="en-GB" sz="2000">
                <a:solidFill>
                  <a:schemeClr val="accent2"/>
                </a:solidFill>
                <a:latin typeface="Kalam"/>
                <a:ea typeface="Kalam"/>
                <a:cs typeface="Kalam"/>
                <a:sym typeface="Kalam"/>
              </a:rPr>
              <a:t>the cows’ field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with his dog at his heels.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2000"/>
              <a:buFont typeface="Kalam"/>
              <a:buAutoNum type="arabicPeriod"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We waited in line outside </a:t>
            </a:r>
            <a:r>
              <a:rPr lang="en-GB" sz="2000">
                <a:solidFill>
                  <a:schemeClr val="accent2"/>
                </a:solidFill>
                <a:latin typeface="Kalam"/>
                <a:ea typeface="Kalam"/>
                <a:cs typeface="Kalam"/>
                <a:sym typeface="Kalam"/>
              </a:rPr>
              <a:t>the men’s bathroom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for ages.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2000"/>
              </a:spcBef>
              <a:spcAft>
                <a:spcPts val="2000"/>
              </a:spcAft>
              <a:buSzPts val="2000"/>
              <a:buFont typeface="Kalam"/>
              <a:buAutoNum type="arabicPeriod"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The assistant carefully cleaned </a:t>
            </a:r>
            <a:r>
              <a:rPr lang="en-GB" sz="2000">
                <a:solidFill>
                  <a:schemeClr val="accent2"/>
                </a:solidFill>
                <a:latin typeface="Kalam"/>
                <a:ea typeface="Kalam"/>
                <a:cs typeface="Kalam"/>
                <a:sym typeface="Kalam"/>
              </a:rPr>
              <a:t>the doctors’ equipment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. 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200" name="Google Shape;1200;p9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63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Here are some example sentences which use an </a:t>
            </a:r>
            <a:r>
              <a:rPr lang="en-GB" sz="2000" b="1"/>
              <a:t>apostrophe for plural possession</a:t>
            </a:r>
            <a:r>
              <a:rPr lang="en-GB" sz="2000"/>
              <a:t>. </a:t>
            </a:r>
            <a:endParaRPr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5" name="Google Shape;1205;p99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67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55600" algn="l" rtl="0">
              <a:spcBef>
                <a:spcPct val="0"/>
              </a:spcBef>
              <a:spcAft>
                <a:spcPct val="0"/>
              </a:spcAft>
              <a:buSzPts val="2000"/>
              <a:buChar char="●"/>
            </a:pPr>
            <a:r>
              <a:rPr lang="en-GB" sz="2000" b="1"/>
              <a:t>apostrophes </a:t>
            </a:r>
            <a:r>
              <a:rPr lang="en-GB" sz="2000"/>
              <a:t>can be used to show </a:t>
            </a:r>
            <a:r>
              <a:rPr lang="en-GB" sz="2000" b="1"/>
              <a:t>contraction</a:t>
            </a:r>
            <a:r>
              <a:rPr lang="en-GB" sz="2000"/>
              <a:t> and </a:t>
            </a:r>
            <a:r>
              <a:rPr lang="en-GB" sz="2000" b="1"/>
              <a:t>possession</a:t>
            </a:r>
            <a:endParaRPr sz="2000"/>
          </a:p>
          <a:p>
            <a:pPr marL="457200" lvl="0" indent="-355600" algn="l" rtl="0">
              <a:spcBef>
                <a:spcPts val="100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an </a:t>
            </a:r>
            <a:r>
              <a:rPr lang="en-GB" sz="2000" b="1"/>
              <a:t>apostrophe for contraction</a:t>
            </a:r>
            <a:r>
              <a:rPr lang="en-GB" sz="2000"/>
              <a:t> allows us to join two words together into a shorter, contracted form</a:t>
            </a:r>
            <a:endParaRPr sz="2000"/>
          </a:p>
          <a:p>
            <a:pPr marL="457200" lvl="0" indent="-355600" algn="l" rtl="0">
              <a:spcBef>
                <a:spcPts val="100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an </a:t>
            </a:r>
            <a:r>
              <a:rPr lang="en-GB" sz="2000" b="1"/>
              <a:t>apostrophe for singular possession </a:t>
            </a:r>
            <a:r>
              <a:rPr lang="en-GB" sz="2000"/>
              <a:t>helps us show that a noun belongs to just one noun</a:t>
            </a:r>
            <a:endParaRPr sz="2000"/>
          </a:p>
          <a:p>
            <a:pPr marL="457200" lvl="0" indent="-355600" algn="l" rtl="0">
              <a:spcBef>
                <a:spcPts val="1000"/>
              </a:spcBef>
              <a:spcAft>
                <a:spcPts val="1000"/>
              </a:spcAft>
              <a:buSzPts val="2000"/>
              <a:buChar char="●"/>
            </a:pPr>
            <a:r>
              <a:rPr lang="en-GB" sz="2000"/>
              <a:t>an </a:t>
            </a:r>
            <a:r>
              <a:rPr lang="en-GB" sz="2000" b="1"/>
              <a:t>apostrophe for plural possession </a:t>
            </a:r>
            <a:r>
              <a:rPr lang="en-GB" sz="2000"/>
              <a:t>helps us show that a noun belongs to more than one other noun</a:t>
            </a:r>
            <a:r>
              <a:rPr lang="en-GB" sz="2000" b="1"/>
              <a:t> </a:t>
            </a:r>
            <a:endParaRPr sz="2000" b="1"/>
          </a:p>
        </p:txBody>
      </p:sp>
      <p:sp>
        <p:nvSpPr>
          <p:cNvPr id="1206" name="Google Shape;1206;p99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Apostrophes for contraction, singular possession and plural possession</a:t>
            </a: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1" name="Google Shape;1211;p100"/>
          <p:cNvSpPr txBox="1">
            <a:spLocks noGrp="1"/>
          </p:cNvSpPr>
          <p:nvPr>
            <p:ph type="subTitle" idx="1"/>
          </p:nvPr>
        </p:nvSpPr>
        <p:spPr>
          <a:xfrm>
            <a:off x="661775" y="1129425"/>
            <a:ext cx="7351200" cy="2358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© Oak National Academy 2023. </a:t>
            </a: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Produced in partnership with Fox Federation. </a:t>
            </a: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Licensed on the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Open Government Licence v3.0</a:t>
            </a:r>
            <a:r>
              <a:rPr lang="en-GB"/>
              <a:t>, except where otherwise stated. See </a:t>
            </a:r>
            <a:r>
              <a:rPr lang="en-GB" u="sng">
                <a:solidFill>
                  <a:schemeClr val="accent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and conditions</a:t>
            </a:r>
            <a:r>
              <a:rPr lang="en-GB"/>
              <a:t>.</a:t>
            </a:r>
            <a:endParaRPr/>
          </a:p>
        </p:txBody>
      </p:sp>
      <p:pic>
        <p:nvPicPr>
          <p:cNvPr id="1212" name="Google Shape;1212;p10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42100" y="3453600"/>
            <a:ext cx="652800" cy="32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32"/>
  <p:tag name="AS_OS" val="Microsoft Windows NT 6.2.9200.0"/>
  <p:tag name="AS_RELEASE_DATE" val="2023.10.14"/>
  <p:tag name="AS_TITLE" val="Aspose.Slides for .NET Standard 2.0"/>
  <p:tag name="AS_VERSION" val="23.10"/>
</p:tagLst>
</file>

<file path=ppt/theme/theme1.xml><?xml version="1.0" encoding="utf-8"?>
<a:theme xmlns:a="http://schemas.openxmlformats.org/drawingml/2006/main" name="simple-light-2">
  <a:themeElements>
    <a:clrScheme name="Simple Light">
      <a:dk1>
        <a:srgbClr val="000000"/>
      </a:dk1>
      <a:lt1>
        <a:srgbClr val="FFFFFF"/>
      </a:lt1>
      <a:dk2>
        <a:srgbClr val="808080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-light-2 override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Application>Microsoft Office PowerPoint</Application>
  <PresentationFormat>On-screen Show (16:9)</PresentationFormat>
  <Paragraphs>303</Paragraphs>
  <Slides>37</Slides>
  <Notes>37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simple-light-2</vt:lpstr>
      <vt:lpstr>Apostrophes for contraction, singular possession and  plural possession</vt:lpstr>
      <vt:lpstr>PowerPoint Presentation</vt:lpstr>
      <vt:lpstr>PowerPoint Presentation</vt:lpstr>
      <vt:lpstr>PowerPoint Presentation</vt:lpstr>
      <vt:lpstr>PowerPoint Presentation</vt:lpstr>
      <vt:lpstr>Apostrophes for contraction</vt:lpstr>
      <vt:lpstr>Apostrophes for contraction</vt:lpstr>
      <vt:lpstr>Apostrophes for contraction</vt:lpstr>
      <vt:lpstr>Apostrophes for contraction</vt:lpstr>
      <vt:lpstr>Apostrophes for contraction</vt:lpstr>
      <vt:lpstr>Apostrophes for contraction</vt:lpstr>
      <vt:lpstr>Apostrophes for contraction</vt:lpstr>
      <vt:lpstr>Apostrophes for contraction</vt:lpstr>
      <vt:lpstr>PowerPoint Presentation</vt:lpstr>
      <vt:lpstr>PowerPoint Presentation</vt:lpstr>
      <vt:lpstr>Apostrophes for contraction</vt:lpstr>
      <vt:lpstr>Apostrophes for singular possession</vt:lpstr>
      <vt:lpstr>Apostrophes for singular possession</vt:lpstr>
      <vt:lpstr>Apostrophes for singular possession</vt:lpstr>
      <vt:lpstr>Apostrophes for singular possession</vt:lpstr>
      <vt:lpstr>A house belongs to Aisha. Which sentence shows this possession correctly with an apostrophe?</vt:lpstr>
      <vt:lpstr>Jacob has three different teachers. Which sentence shows this possession correctly with an apostrophe?</vt:lpstr>
      <vt:lpstr>Apostrophes for singular possession</vt:lpstr>
      <vt:lpstr>Apostrophes for singular possession</vt:lpstr>
      <vt:lpstr>PowerPoint Presentation</vt:lpstr>
      <vt:lpstr>PowerPoint Presentation</vt:lpstr>
      <vt:lpstr>Apostrophes for contraction</vt:lpstr>
      <vt:lpstr>Apostrophes for plural possession</vt:lpstr>
      <vt:lpstr>Apostrophes for plural possession</vt:lpstr>
      <vt:lpstr>Apostrophes for plural possession</vt:lpstr>
      <vt:lpstr>Apostrophes for plural possession</vt:lpstr>
      <vt:lpstr>Apostrophes for plural possession</vt:lpstr>
      <vt:lpstr>Apostrophes for plural possession</vt:lpstr>
      <vt:lpstr>PowerPoint Presentation</vt:lpstr>
      <vt:lpstr>PowerPoint Presentation</vt:lpstr>
      <vt:lpstr>Apostrophes for contraction, singular possession and plural possession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2</cp:revision>
  <cp:lastPrinted>2023-11-06T16:35:16Z</cp:lastPrinted>
  <dcterms:created xsi:type="dcterms:W3CDTF">2023-11-06T16:35:16Z</dcterms:created>
  <dcterms:modified xsi:type="dcterms:W3CDTF">2026-06-25T11:31:15Z</dcterms:modified>
</cp:coreProperties>
</file>