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60" r:id="rId3"/>
    <p:sldId id="261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C534B7-B340-4562-B3E1-10A33347A77A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97C6A5-70D8-4573-A8FE-E8E67314A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895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7B302-F6EC-43A6-B93F-43E63E492366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9734-850C-46DB-947C-7DBB866353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728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7B302-F6EC-43A6-B93F-43E63E492366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9734-850C-46DB-947C-7DBB866353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476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7B302-F6EC-43A6-B93F-43E63E492366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9734-850C-46DB-947C-7DBB866353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7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7B302-F6EC-43A6-B93F-43E63E492366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9734-850C-46DB-947C-7DBB866353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178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7B302-F6EC-43A6-B93F-43E63E492366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9734-850C-46DB-947C-7DBB866353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034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7B302-F6EC-43A6-B93F-43E63E492366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9734-850C-46DB-947C-7DBB866353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830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7B302-F6EC-43A6-B93F-43E63E492366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9734-850C-46DB-947C-7DBB866353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248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7B302-F6EC-43A6-B93F-43E63E492366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9734-850C-46DB-947C-7DBB866353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119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7B302-F6EC-43A6-B93F-43E63E492366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9734-850C-46DB-947C-7DBB866353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672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7B302-F6EC-43A6-B93F-43E63E492366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9734-850C-46DB-947C-7DBB866353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10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7B302-F6EC-43A6-B93F-43E63E492366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9734-850C-46DB-947C-7DBB866353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054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57B302-F6EC-43A6-B93F-43E63E492366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49734-850C-46DB-947C-7DBB866353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673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classroom.thenational.academy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classroom.thenational.academy/lessons/to-read-and-answer-questions-on-a-text-part-3-65hk6c" TargetMode="External"/><Relationship Id="rId3" Type="http://schemas.openxmlformats.org/officeDocument/2006/relationships/hyperlink" Target="https://classroom.thenational.academy/lessons/to-investigate-homophones-60vp2d" TargetMode="External"/><Relationship Id="rId7" Type="http://schemas.openxmlformats.org/officeDocument/2006/relationships/hyperlink" Target="https://classroom.thenational.academy/lessons/to-develop-reading-for-pleasure-through-personal-reflection-61hk2c" TargetMode="External"/><Relationship Id="rId2" Type="http://schemas.openxmlformats.org/officeDocument/2006/relationships/hyperlink" Target="https://classroom.thenational.academy/lessons/to-engage-with-a-text-69k3ad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lassroom.thenational.academy/lessons/to-read-and-answer-questions-on-a-text-part-2-6wv68c" TargetMode="External"/><Relationship Id="rId11" Type="http://schemas.openxmlformats.org/officeDocument/2006/relationships/hyperlink" Target="https://classroom.thenational.academy/lessons/to-develop-reading-for-pleasure-through-book-recommendations-68rp4c" TargetMode="External"/><Relationship Id="rId5" Type="http://schemas.openxmlformats.org/officeDocument/2006/relationships/hyperlink" Target="https://classroom.thenational.academy/lessons/to-practise-and-apply-knowledge-of-homophones-including-test-ccv3ac" TargetMode="External"/><Relationship Id="rId10" Type="http://schemas.openxmlformats.org/officeDocument/2006/relationships/hyperlink" Target="https://classroom.thenational.academy/lessons/to-engage-with-the-text-and-to-complete-an-independent-activity-6nk38c" TargetMode="External"/><Relationship Id="rId4" Type="http://schemas.openxmlformats.org/officeDocument/2006/relationships/hyperlink" Target="https://classroom.thenational.academy/lessons/to-read-and-answer-questions-on-a-text-part-1-6mvkjd" TargetMode="External"/><Relationship Id="rId9" Type="http://schemas.openxmlformats.org/officeDocument/2006/relationships/hyperlink" Target="https://classroom.thenational.academy/lessons/to-develop-reading-for-pleasure-through-discussion-of-favourite-characters-cguk8e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classroom.thenational.academy/lessons/to-describe-movement-between-positions-as-translations-of-a-given-unit-leftright-or-updown-1-65h36t" TargetMode="External"/><Relationship Id="rId3" Type="http://schemas.openxmlformats.org/officeDocument/2006/relationships/hyperlink" Target="https://classroom.thenational.academy/lessons/to-describe-positions-on-a-2d-grid-as-coordinates-c4w66r" TargetMode="External"/><Relationship Id="rId7" Type="http://schemas.openxmlformats.org/officeDocument/2006/relationships/hyperlink" Target="https://classroom.thenational.academy/lessons/to-plot-specified-points-and-draw-sides-to-complete-a-given-triangle-cgtker" TargetMode="External"/><Relationship Id="rId2" Type="http://schemas.openxmlformats.org/officeDocument/2006/relationships/hyperlink" Target="https://classroom.thenational.academy/lessons/using-and-applying-knowledge-of-the-properties-of-3d-shapes-c8vk8d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lassroom.thenational.academy/lessons/identifying-the-properties-of-constructed-3-d-shapes-60r3jd" TargetMode="External"/><Relationship Id="rId5" Type="http://schemas.openxmlformats.org/officeDocument/2006/relationships/hyperlink" Target="https://classroom.thenational.academy/lessons/to-investigate-a-problem-describing-position-on-a-2-d-grid-as-coordinates-6mv3cr" TargetMode="External"/><Relationship Id="rId10" Type="http://schemas.openxmlformats.org/officeDocument/2006/relationships/hyperlink" Target="https://classroom.thenational.academy/lessons/to-describe-movement-between-positions-as-translations-of-a-given-unit-leftright-or-updown-2-64w3ec" TargetMode="External"/><Relationship Id="rId4" Type="http://schemas.openxmlformats.org/officeDocument/2006/relationships/hyperlink" Target="https://classroom.thenational.academy/lessons/identifying-the-properties-of-3d-shapes-cthp6d" TargetMode="External"/><Relationship Id="rId9" Type="http://schemas.openxmlformats.org/officeDocument/2006/relationships/hyperlink" Target="https://classroom.thenational.academy/lessons/consolidating-3d-shape-learning-crwp2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9519" y="2586451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b="1" u="sng" dirty="0" smtClean="0"/>
              <a:t/>
            </a:r>
            <a:br>
              <a:rPr lang="en-US" b="1" u="sng" dirty="0" smtClean="0"/>
            </a:br>
            <a:r>
              <a:rPr lang="en-US" sz="5300" b="1" u="sng" dirty="0" smtClean="0">
                <a:latin typeface="Century Gothic" panose="020B0502020202020204" pitchFamily="34" charset="0"/>
              </a:rPr>
              <a:t>Year 4</a:t>
            </a:r>
            <a:br>
              <a:rPr lang="en-US" sz="5300" b="1" u="sng" dirty="0" smtClean="0">
                <a:latin typeface="Century Gothic" panose="020B0502020202020204" pitchFamily="34" charset="0"/>
              </a:rPr>
            </a:br>
            <a:r>
              <a:rPr lang="en-US" b="1" u="sng" dirty="0" smtClean="0">
                <a:latin typeface="Century Gothic" panose="020B0502020202020204" pitchFamily="34" charset="0"/>
              </a:rPr>
              <a:t/>
            </a:r>
            <a:br>
              <a:rPr lang="en-US" b="1" u="sng" dirty="0" smtClean="0">
                <a:latin typeface="Century Gothic" panose="020B0502020202020204" pitchFamily="34" charset="0"/>
              </a:rPr>
            </a:br>
            <a:r>
              <a:rPr lang="en-US" dirty="0" smtClean="0">
                <a:latin typeface="Century Gothic" panose="020B0502020202020204" pitchFamily="34" charset="0"/>
              </a:rPr>
              <a:t/>
            </a:r>
            <a:br>
              <a:rPr lang="en-US" dirty="0" smtClean="0">
                <a:latin typeface="Century Gothic" panose="020B0502020202020204" pitchFamily="34" charset="0"/>
              </a:rPr>
            </a:br>
            <a:r>
              <a:rPr lang="en-US" dirty="0" smtClean="0">
                <a:latin typeface="Century Gothic" panose="020B0502020202020204" pitchFamily="34" charset="0"/>
              </a:rPr>
              <a:t> 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16945" y="3431391"/>
            <a:ext cx="9144000" cy="3426609"/>
          </a:xfrm>
        </p:spPr>
        <p:txBody>
          <a:bodyPr>
            <a:normAutofit fontScale="55000" lnSpcReduction="20000"/>
          </a:bodyPr>
          <a:lstStyle/>
          <a:p>
            <a:r>
              <a:rPr lang="en-US" sz="6000" dirty="0" smtClean="0">
                <a:latin typeface="Century Gothic" panose="020B0502020202020204" pitchFamily="34" charset="0"/>
              </a:rPr>
              <a:t>Home Learning lessons are available at </a:t>
            </a:r>
          </a:p>
          <a:p>
            <a:endParaRPr lang="en-US" sz="6000" b="1" dirty="0">
              <a:latin typeface="Century Gothic" panose="020B0502020202020204" pitchFamily="34" charset="0"/>
            </a:endParaRPr>
          </a:p>
          <a:p>
            <a:r>
              <a:rPr lang="en-US" sz="6000" b="1" dirty="0" smtClean="0">
                <a:latin typeface="Century Gothic" panose="020B0502020202020204" pitchFamily="34" charset="0"/>
              </a:rPr>
              <a:t> </a:t>
            </a:r>
            <a:r>
              <a:rPr lang="en-GB" sz="6000" dirty="0">
                <a:latin typeface="Century Gothic" panose="020B0502020202020204" pitchFamily="34" charset="0"/>
                <a:hlinkClick r:id="rId2"/>
              </a:rPr>
              <a:t>https://classroom.thenational.academy</a:t>
            </a:r>
            <a:r>
              <a:rPr lang="en-GB" sz="6000" dirty="0" smtClean="0">
                <a:latin typeface="Century Gothic" panose="020B0502020202020204" pitchFamily="34" charset="0"/>
                <a:hlinkClick r:id="rId2"/>
              </a:rPr>
              <a:t>/</a:t>
            </a:r>
            <a:endParaRPr lang="en-GB" sz="6000" dirty="0" smtClean="0">
              <a:latin typeface="Century Gothic" panose="020B0502020202020204" pitchFamily="34" charset="0"/>
            </a:endParaRPr>
          </a:p>
          <a:p>
            <a:endParaRPr lang="en-GB" sz="6000" dirty="0">
              <a:latin typeface="Century Gothic" panose="020B0502020202020204" pitchFamily="34" charset="0"/>
            </a:endParaRPr>
          </a:p>
          <a:p>
            <a:r>
              <a:rPr lang="en-GB" sz="6000" dirty="0" smtClean="0">
                <a:latin typeface="Century Gothic" panose="020B0502020202020204" pitchFamily="34" charset="0"/>
              </a:rPr>
              <a:t>Click on the links on the next slide and work through each day’s maths and English lessons.</a:t>
            </a:r>
            <a:r>
              <a:rPr lang="en-US" sz="4800" b="1" dirty="0" smtClean="0">
                <a:latin typeface="Century Gothic" panose="020B0502020202020204" pitchFamily="34" charset="0"/>
              </a:rPr>
              <a:t> 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5033" y="226919"/>
            <a:ext cx="1272370" cy="155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483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3395730"/>
              </p:ext>
            </p:extLst>
          </p:nvPr>
        </p:nvGraphicFramePr>
        <p:xfrm>
          <a:off x="156954" y="142926"/>
          <a:ext cx="11426422" cy="6436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63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132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40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227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Day 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English link :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Hidden Depths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Day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English link: Spelling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and reading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baseline="0" dirty="0" smtClean="0"/>
                        <a:t>Engage with a text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smtClean="0">
                          <a:hlinkClick r:id="rId2"/>
                        </a:rPr>
                        <a:t>https://classroom.thenational.academy/lessons/to-engage-with-a-text-69k3ad</a:t>
                      </a:r>
                      <a:endParaRPr lang="en-GB" sz="1600" baseline="0" dirty="0" smtClean="0"/>
                    </a:p>
                    <a:p>
                      <a:endParaRPr lang="en-GB" sz="16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6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Spelling</a:t>
                      </a:r>
                      <a:r>
                        <a:rPr lang="en-US" sz="1600" baseline="0" dirty="0" smtClean="0"/>
                        <a:t> homophones</a:t>
                      </a:r>
                    </a:p>
                    <a:p>
                      <a:r>
                        <a:rPr lang="en-GB" sz="1600" dirty="0" smtClean="0">
                          <a:hlinkClick r:id="rId3"/>
                        </a:rPr>
                        <a:t>https://classroom.thenational.academy/lessons/to-investigate-homophones-60vp2d</a:t>
                      </a:r>
                      <a:endParaRPr lang="en-GB" sz="1600" dirty="0" smtClean="0"/>
                    </a:p>
                    <a:p>
                      <a:endParaRPr lang="en-GB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2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Answer questions about the text 1</a:t>
                      </a:r>
                    </a:p>
                    <a:p>
                      <a:r>
                        <a:rPr lang="en-GB" sz="1600" dirty="0" smtClean="0">
                          <a:hlinkClick r:id="rId4"/>
                        </a:rPr>
                        <a:t>https://classroom.thenational.academy/lessons/to-read-and-answer-questions-on-a-text-part-1-6mvkjd</a:t>
                      </a:r>
                      <a:endParaRPr lang="en-GB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7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Spelling</a:t>
                      </a:r>
                      <a:r>
                        <a:rPr lang="en-US" sz="1600" baseline="0" dirty="0" smtClean="0"/>
                        <a:t> homophones test</a:t>
                      </a:r>
                    </a:p>
                    <a:p>
                      <a:r>
                        <a:rPr lang="en-GB" sz="1600" dirty="0" smtClean="0">
                          <a:hlinkClick r:id="rId5"/>
                        </a:rPr>
                        <a:t>https://classroom.thenational.academy/lessons/to-practise-and-apply-knowledge-of-homophones-including-test-ccv3ac</a:t>
                      </a:r>
                      <a:endParaRPr lang="en-GB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Answer</a:t>
                      </a:r>
                      <a:r>
                        <a:rPr lang="en-GB" sz="1600" baseline="0" dirty="0" smtClean="0"/>
                        <a:t> questions about the text 2</a:t>
                      </a:r>
                      <a:endParaRPr lang="en-GB" sz="1600" dirty="0" smtClean="0"/>
                    </a:p>
                    <a:p>
                      <a:r>
                        <a:rPr lang="en-GB" sz="1600" baseline="0" dirty="0" smtClean="0">
                          <a:hlinkClick r:id="rId6"/>
                        </a:rPr>
                        <a:t>https://classroom.thenational.academy/lessons/to-read-and-answer-questions-on-a-text-part-2-6wv68c</a:t>
                      </a:r>
                      <a:endParaRPr lang="en-GB" sz="16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8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Reading</a:t>
                      </a:r>
                      <a:r>
                        <a:rPr lang="en-US" sz="1600" baseline="0" dirty="0" smtClean="0"/>
                        <a:t> for pleasure</a:t>
                      </a:r>
                    </a:p>
                    <a:p>
                      <a:r>
                        <a:rPr lang="en-GB" sz="1600" dirty="0" smtClean="0">
                          <a:hlinkClick r:id="rId7"/>
                        </a:rPr>
                        <a:t>https://classroom.thenational.academy/lessons/to-develop-reading-for-pleasure-through-personal-reflection-61hk2c</a:t>
                      </a:r>
                      <a:endParaRPr lang="en-GB" sz="1600" dirty="0" smtClean="0"/>
                    </a:p>
                    <a:p>
                      <a:endParaRPr lang="en-GB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4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aseline="0" dirty="0" smtClean="0"/>
                        <a:t>Answer questions about the text 3</a:t>
                      </a:r>
                    </a:p>
                    <a:p>
                      <a:r>
                        <a:rPr lang="en-GB" sz="1600" baseline="0" dirty="0" smtClean="0">
                          <a:hlinkClick r:id="rId8"/>
                        </a:rPr>
                        <a:t>https://classroom.thenational.academy/lessons/to-read-and-answer-questions-on-a-text-part-3-65hk6c</a:t>
                      </a:r>
                      <a:endParaRPr lang="en-GB" sz="16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9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Discussion</a:t>
                      </a:r>
                      <a:r>
                        <a:rPr lang="en-GB" sz="1600" baseline="0" dirty="0" smtClean="0"/>
                        <a:t> of characters</a:t>
                      </a:r>
                      <a:endParaRPr lang="en-GB" sz="1600" dirty="0" smtClean="0"/>
                    </a:p>
                    <a:p>
                      <a:r>
                        <a:rPr lang="en-GB" sz="1600" dirty="0" smtClean="0">
                          <a:hlinkClick r:id="rId9"/>
                        </a:rPr>
                        <a:t>https://classroom.thenational.academy/lessons/to-develop-reading-for-pleasure-through-discussion-of-favourite-characters-cguk8e</a:t>
                      </a:r>
                      <a:endParaRPr lang="en-GB" sz="1600" dirty="0" smtClean="0"/>
                    </a:p>
                    <a:p>
                      <a:endParaRPr lang="en-GB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5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To</a:t>
                      </a:r>
                      <a:r>
                        <a:rPr lang="en-GB" sz="1600" baseline="0" dirty="0" smtClean="0"/>
                        <a:t> engage with the text</a:t>
                      </a:r>
                    </a:p>
                    <a:p>
                      <a:r>
                        <a:rPr lang="en-GB" sz="1600" baseline="0" dirty="0" smtClean="0">
                          <a:hlinkClick r:id="rId10"/>
                        </a:rPr>
                        <a:t>https://classroom.thenational.academy/lessons/to-engage-with-the-text-and-to-complete-an-independent-activity-6nk38c</a:t>
                      </a:r>
                      <a:endParaRPr lang="en-GB" sz="16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10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Book recommendations</a:t>
                      </a:r>
                      <a:endParaRPr lang="en-GB" sz="1600" baseline="0" dirty="0" smtClean="0"/>
                    </a:p>
                    <a:p>
                      <a:r>
                        <a:rPr lang="en-GB" sz="1600" baseline="0" dirty="0" smtClean="0">
                          <a:hlinkClick r:id="rId11"/>
                        </a:rPr>
                        <a:t>https://classroom.thenational.academy/lessons/to-develop-reading-for-pleasure-through-book-recommendations-68rp4c</a:t>
                      </a:r>
                      <a:endParaRPr lang="en-GB" sz="1600" baseline="0" dirty="0" smtClean="0"/>
                    </a:p>
                    <a:p>
                      <a:endParaRPr lang="en-GB" sz="1600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23370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8453044"/>
              </p:ext>
            </p:extLst>
          </p:nvPr>
        </p:nvGraphicFramePr>
        <p:xfrm>
          <a:off x="447899" y="359057"/>
          <a:ext cx="11426422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63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132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40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227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Day 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Maths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link :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3d shape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Day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Maths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link : Position and Direction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500" dirty="0" smtClean="0">
                          <a:latin typeface="Century Gothic" panose="020B0502020202020204" pitchFamily="34" charset="0"/>
                        </a:rPr>
                        <a:t>1</a:t>
                      </a:r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Shapes</a:t>
                      </a:r>
                    </a:p>
                    <a:p>
                      <a:r>
                        <a:rPr lang="en-GB" sz="1500" dirty="0" smtClean="0">
                          <a:hlinkClick r:id="rId2"/>
                        </a:rPr>
                        <a:t>https://classroom.thenational.academy/lessons/using-and-applying-knowledge-of-the-properties-of-3d-shapes-c8vk8d</a:t>
                      </a:r>
                      <a:endParaRPr lang="en-GB" sz="1500" dirty="0" smtClean="0"/>
                    </a:p>
                    <a:p>
                      <a:endParaRPr lang="en-GB" sz="15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 smtClean="0">
                          <a:latin typeface="Century Gothic" panose="020B0502020202020204" pitchFamily="34" charset="0"/>
                        </a:rPr>
                        <a:t>6</a:t>
                      </a:r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 smtClean="0"/>
                        <a:t>Position on a grid</a:t>
                      </a:r>
                    </a:p>
                    <a:p>
                      <a:r>
                        <a:rPr lang="en-GB" sz="1500" dirty="0" smtClean="0">
                          <a:hlinkClick r:id="rId3"/>
                        </a:rPr>
                        <a:t>https://classroom.thenational.academy/lessons/to-describe-positions-on-a-2d-grid-as-coordinates-c4w66r</a:t>
                      </a:r>
                      <a:endParaRPr lang="en-GB" sz="1500" dirty="0" smtClean="0"/>
                    </a:p>
                    <a:p>
                      <a:endParaRPr lang="en-GB" sz="15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500" dirty="0" smtClean="0">
                          <a:latin typeface="Century Gothic" panose="020B0502020202020204" pitchFamily="34" charset="0"/>
                        </a:rPr>
                        <a:t>2</a:t>
                      </a:r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 smtClean="0"/>
                        <a:t>Properties</a:t>
                      </a:r>
                      <a:r>
                        <a:rPr lang="en-GB" sz="1500" baseline="0" dirty="0" smtClean="0"/>
                        <a:t> of s</a:t>
                      </a:r>
                      <a:r>
                        <a:rPr lang="en-GB" sz="1500" dirty="0" smtClean="0"/>
                        <a:t>hapes</a:t>
                      </a:r>
                    </a:p>
                    <a:p>
                      <a:r>
                        <a:rPr lang="en-GB" sz="1500" dirty="0" smtClean="0">
                          <a:hlinkClick r:id="rId4"/>
                        </a:rPr>
                        <a:t>https://classroom.thenational.academy/lessons/identifying-the-properties-of-3d-shapes-cthp6d</a:t>
                      </a:r>
                      <a:endParaRPr lang="en-GB" sz="1500" dirty="0" smtClean="0"/>
                    </a:p>
                    <a:p>
                      <a:endParaRPr lang="en-GB" sz="15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 smtClean="0">
                          <a:latin typeface="Century Gothic" panose="020B0502020202020204" pitchFamily="34" charset="0"/>
                        </a:rPr>
                        <a:t>7</a:t>
                      </a:r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 smtClean="0"/>
                        <a:t>Investigating position</a:t>
                      </a:r>
                    </a:p>
                    <a:p>
                      <a:r>
                        <a:rPr lang="en-GB" sz="1500" dirty="0" smtClean="0">
                          <a:hlinkClick r:id="rId5"/>
                        </a:rPr>
                        <a:t>https://classroom.thenational.academy/lessons/to-investigate-a-problem-describing-position-on-a-2-d-grid-as-coordinates-6mv3cr</a:t>
                      </a:r>
                      <a:endParaRPr lang="en-GB" sz="1500" dirty="0" smtClean="0"/>
                    </a:p>
                    <a:p>
                      <a:endParaRPr lang="en-GB" sz="15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5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Identifying shapes</a:t>
                      </a:r>
                    </a:p>
                    <a:p>
                      <a:r>
                        <a:rPr lang="en-US" sz="1500" dirty="0" smtClean="0">
                          <a:hlinkClick r:id="rId6"/>
                        </a:rPr>
                        <a:t>https://classroom.thenational.academy/lessons/identifying-the-properties-of-constructed-3-d-shapes-60r3jd</a:t>
                      </a:r>
                      <a:endParaRPr lang="en-US" sz="1500" dirty="0" smtClean="0"/>
                    </a:p>
                    <a:p>
                      <a:endParaRPr lang="en-US" sz="15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 smtClean="0">
                          <a:latin typeface="Century Gothic" panose="020B0502020202020204" pitchFamily="34" charset="0"/>
                        </a:rPr>
                        <a:t>8</a:t>
                      </a:r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Plotting points</a:t>
                      </a:r>
                    </a:p>
                    <a:p>
                      <a:r>
                        <a:rPr lang="en-GB" sz="1500" dirty="0" smtClean="0">
                          <a:hlinkClick r:id="rId7"/>
                        </a:rPr>
                        <a:t>https://classroom.thenational.academy/lessons/to-plot-specified-points-and-draw-sides-to-complete-a-given-triangle-cgtker</a:t>
                      </a:r>
                      <a:endParaRPr lang="en-GB" sz="1500" dirty="0" smtClean="0"/>
                    </a:p>
                    <a:p>
                      <a:endParaRPr lang="en-GB" sz="15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500" dirty="0" smtClean="0">
                          <a:latin typeface="Century Gothic" panose="020B0502020202020204" pitchFamily="34" charset="0"/>
                        </a:rPr>
                        <a:t>4</a:t>
                      </a:r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Problem solving with shapes</a:t>
                      </a:r>
                    </a:p>
                    <a:p>
                      <a:r>
                        <a:rPr lang="en-US" sz="1500" dirty="0" smtClean="0">
                          <a:hlinkClick r:id="rId6"/>
                        </a:rPr>
                        <a:t>https://classroom.thenational.academy/lessons/identifying-the-properties-of-constructed-3-d-shapes-60r3jd</a:t>
                      </a:r>
                      <a:endParaRPr lang="en-US" sz="1500" dirty="0" smtClean="0"/>
                    </a:p>
                    <a:p>
                      <a:endParaRPr lang="en-US" sz="15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 smtClean="0">
                          <a:latin typeface="Century Gothic" panose="020B0502020202020204" pitchFamily="34" charset="0"/>
                        </a:rPr>
                        <a:t>9</a:t>
                      </a:r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Describe movements</a:t>
                      </a:r>
                    </a:p>
                    <a:p>
                      <a:r>
                        <a:rPr lang="en-US" sz="1500" dirty="0" smtClean="0">
                          <a:hlinkClick r:id="rId8"/>
                        </a:rPr>
                        <a:t>https://classroom.thenational.academy/lessons/to-describe-movement-between-positions-as-translations-of-a-given-unit-leftright-or-updown-1-65h36t</a:t>
                      </a:r>
                      <a:endParaRPr lang="en-US" sz="1500" dirty="0" smtClean="0"/>
                    </a:p>
                    <a:p>
                      <a:endParaRPr lang="en-US" sz="15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500" dirty="0" smtClean="0">
                          <a:latin typeface="Century Gothic" panose="020B0502020202020204" pitchFamily="34" charset="0"/>
                        </a:rPr>
                        <a:t>5</a:t>
                      </a:r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Consolidating Shape</a:t>
                      </a:r>
                      <a:r>
                        <a:rPr lang="en-US" sz="1500" baseline="0" dirty="0" smtClean="0"/>
                        <a:t> Learning</a:t>
                      </a:r>
                      <a:endParaRPr lang="en-US" sz="1500" dirty="0" smtClean="0"/>
                    </a:p>
                    <a:p>
                      <a:r>
                        <a:rPr lang="en-GB" sz="1500" dirty="0" smtClean="0">
                          <a:hlinkClick r:id="rId9"/>
                        </a:rPr>
                        <a:t>https://classroom.thenational.academy/lessons/consolidating-3d-shape-learning-crwp2c</a:t>
                      </a:r>
                      <a:endParaRPr lang="en-GB" sz="1500" dirty="0" smtClean="0"/>
                    </a:p>
                    <a:p>
                      <a:endParaRPr lang="en-GB" sz="15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 smtClean="0">
                          <a:latin typeface="Century Gothic" panose="020B0502020202020204" pitchFamily="34" charset="0"/>
                        </a:rPr>
                        <a:t>10</a:t>
                      </a:r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 smtClean="0"/>
                        <a:t>Describe movements 2</a:t>
                      </a:r>
                    </a:p>
                    <a:p>
                      <a:r>
                        <a:rPr lang="en-GB" sz="1500" dirty="0" smtClean="0">
                          <a:hlinkClick r:id="rId10"/>
                        </a:rPr>
                        <a:t>https://classroom.thenational.academy/lessons/to-describe-movement-between-positions-as-translations-of-a-given-unit-leftright-or-updown-2-64w3ec</a:t>
                      </a:r>
                      <a:endParaRPr lang="en-GB" sz="1500" dirty="0" smtClean="0"/>
                    </a:p>
                    <a:p>
                      <a:endParaRPr lang="en-GB" sz="15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53462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3330</TotalTime>
  <Words>201</Words>
  <Application>Microsoft Office PowerPoint</Application>
  <PresentationFormat>Widescreen</PresentationFormat>
  <Paragraphs>73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Century Gothic</vt:lpstr>
      <vt:lpstr>Office Theme</vt:lpstr>
      <vt:lpstr> Year 4   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5-English  Summer Term- Week 1</dc:title>
  <dc:creator>sarah leslie</dc:creator>
  <cp:lastModifiedBy>Jenny Bennett</cp:lastModifiedBy>
  <cp:revision>188</cp:revision>
  <dcterms:created xsi:type="dcterms:W3CDTF">2020-04-02T18:58:46Z</dcterms:created>
  <dcterms:modified xsi:type="dcterms:W3CDTF">2022-06-13T16:33:01Z</dcterms:modified>
</cp:coreProperties>
</file>