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9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ED46C6-2E4F-0BAD-2EBA-DCD3220A28D0}" v="3" dt="2026-06-25T11:28:56.799"/>
  </p1510:revLst>
</p1510:revInfo>
</file>

<file path=ppt/tableStyles.xml><?xml version="1.0" encoding="utf-8"?>
<a:tblStyleLst xmlns:a="http://schemas.openxmlformats.org/drawingml/2006/main" def="{7D985FDA-B998-4692-8BB5-78F0D449D970}">
  <a:tblStyle styleId="{7D985FDA-B998-4692-8BB5-78F0D449D97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g2d15fc7dbeb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1" name="Google Shape;861;g2d15fc7dbeb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g2d15fc7dbe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7" name="Google Shape;867;g2d15fc7dbe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g2d15fc7dbeb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2" name="Google Shape;872;g2d15fc7dbeb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g2d15fc7dbe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7" name="Google Shape;877;g2d15fc7dbeb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g2d15fc7dbeb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2" name="Google Shape;882;g2d15fc7dbeb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2d15fc7dbeb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7" name="Google Shape;887;g2d15fc7dbeb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g2d15fc7dbeb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5" name="Google Shape;895;g2d15fc7dbeb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" name="Google Shape;902;g2d15fc7dbeb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3" name="Google Shape;903;g2d15fc7dbeb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Google Shape;935;g2dbbe819eb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6" name="Google Shape;936;g2dbbe819eb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Google Shape;956;g2d15fc7dbeb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7" name="Google Shape;957;g2d15fc7dbeb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g2dbbe819eb9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5" name="Google Shape;975;g2dbbe819eb9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g2d15fc7dbeb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5" name="Google Shape;985;g2d15fc7dbeb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g2dbbe819eb9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1" name="Google Shape;1001;g2dbbe819eb9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" name="Google Shape;1008;g2dbbe819eb9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9" name="Google Shape;1009;g2dbbe819eb9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Google Shape;1028;g2dbbe819eb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9" name="Google Shape;1029;g2dbbe819eb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Google Shape;1052;g2d15fc7dbeb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3" name="Google Shape;1053;g2d15fc7dbeb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0" name="Google Shape;1060;g2dbbe819eb9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1" name="Google Shape;1061;g2dbbe819eb9_0_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The </a:t>
            </a:r>
            <a:r>
              <a:rPr lang="en-GB" sz="1400" b="1"/>
              <a:t>rounded </a:t>
            </a:r>
            <a:r>
              <a:rPr lang="en-GB" sz="1400"/>
              <a:t>numbers have a difference of 1,000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1,500 </a:t>
            </a:r>
            <a:r>
              <a:rPr lang="en-GB" sz="1400" b="1"/>
              <a:t>rounds</a:t>
            </a:r>
            <a:r>
              <a:rPr lang="en-GB" sz="1400"/>
              <a:t> to 2,000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The lowest number that will </a:t>
            </a:r>
            <a:r>
              <a:rPr lang="en-GB" sz="1400" b="1"/>
              <a:t>round</a:t>
            </a:r>
            <a:r>
              <a:rPr lang="en-GB" sz="1400"/>
              <a:t> to the next multiple of 1,000 is 1,500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1,495 </a:t>
            </a:r>
            <a:r>
              <a:rPr lang="en-GB" sz="1400" b="1"/>
              <a:t>rounds</a:t>
            </a:r>
            <a:r>
              <a:rPr lang="en-GB" sz="1400"/>
              <a:t> to 1,000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The numbers being </a:t>
            </a:r>
            <a:r>
              <a:rPr lang="en-GB" sz="1400" b="1"/>
              <a:t>rounded</a:t>
            </a:r>
            <a:r>
              <a:rPr lang="en-GB" sz="1400"/>
              <a:t> have a difference of 5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5 less than 1,500 is 1,495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Google Shape;1079;g2dbbe819eb9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0" name="Google Shape;1080;g2dbbe819eb9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Google Shape;1129;g2dbbe819eb9_0_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0" name="Google Shape;1130;g2dbbe819eb9_0_2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" name="Google Shape;1147;g2dbbe819eb9_0_3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8" name="Google Shape;1148;g2dbbe819eb9_0_3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" name="Google Shape;1159;g2dbbe819eb9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0" name="Google Shape;1160;g2dbbe819eb9_0_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g2d15fc7dbeb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5" name="Google Shape;1175;g2d15fc7dbeb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" name="Google Shape;1180;g2dbbe819eb9_0_4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1" name="Google Shape;1181;g2dbbe819eb9_0_4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" name="Google Shape;1186;g2dbe50a1803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7" name="Google Shape;1187;g2dbe50a1803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" name="Google Shape;1210;g2dbe50a1803_1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1" name="Google Shape;1211;g2dbe50a1803_1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" name="Google Shape;1218;g2dd73ef1a9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9" name="Google Shape;1219;g2dd73ef1a9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5" name="Google Shape;1225;g2dbbe819eb9_0_5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6" name="Google Shape;1226;g2dbbe819eb9_0_5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3" name="Google Shape;1243;g2dbbe819eb9_0_5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4" name="Google Shape;1244;g2dbbe819eb9_0_5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7" name="Google Shape;1287;g2dd7afe7c0e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8" name="Google Shape;1288;g2dd7afe7c0e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" name="Google Shape;1312;g2d15fc7dbeb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3" name="Google Shape;1313;g2d15fc7dbeb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8" name="Google Shape;1318;g2d15fc7dbeb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9" name="Google Shape;1319;g2d15fc7dbeb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6.png"/><Relationship Id="rId7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5.png"/><Relationship Id="rId11" Type="http://schemas.openxmlformats.org/officeDocument/2006/relationships/image" Target="../media/image33.png"/><Relationship Id="rId5" Type="http://schemas.openxmlformats.org/officeDocument/2006/relationships/image" Target="../media/image34.png"/><Relationship Id="rId10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3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8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0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Art and design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4" name="Google Shape;14;p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" name="Google Shape;15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Google Shape;16;p2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" name="Google Shape;17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60030">
            <a:off x="6753315" y="1132068"/>
            <a:ext cx="2063340" cy="164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2"/>
          <p:cNvPicPr preferRelativeResize="0"/>
          <p:nvPr/>
        </p:nvPicPr>
        <p:blipFill rotWithShape="1">
          <a:blip r:embed="rId5">
            <a:alphaModFix/>
          </a:blip>
          <a:srcRect l="6209" r="6209"/>
          <a:stretch/>
        </p:blipFill>
        <p:spPr>
          <a:xfrm>
            <a:off x="324000" y="4008600"/>
            <a:ext cx="17051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Art and design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6" name="Google Shape;26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4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" name="Google Shape;32;p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3" name="Google Shape;3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35" name="Google Shape;3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itizenship">
  <p:cSld name="Title Slide 2_1_1_1_1_1_1_1_1_1_1_5">
    <p:bg>
      <p:bgPr>
        <a:solidFill>
          <a:srgbClr val="BEF2BD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45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Citizenship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" name="Google Shape;40;p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41" name="Google Shape;4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3" name="Google Shape;43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4" name="Google Shape;44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" name="Google Shape;45;p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6" name="Google Shape;46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25">
            <a:off x="6945328" y="787504"/>
            <a:ext cx="1710318" cy="2052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omputing">
  <p:cSld name="Title Slide 2_1_1_1_1_1_1_1_1_1_1_3">
    <p:bg>
      <p:bgPr>
        <a:solidFill>
          <a:srgbClr val="BEF2BD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8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Computing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" name="Google Shape;51;p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52" name="Google Shape;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54" name="Google Shape;54;p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55" name="Google Shape;55;p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" name="Google Shape;56;p6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57" name="Google Shape;57;p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82">
            <a:off x="6923956" y="1273792"/>
            <a:ext cx="1784155" cy="1404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Design and technology">
  <p:cSld name="Title Slide 2_1_1_1_1_1_1_1_1_1_1_2">
    <p:bg>
      <p:bgPr>
        <a:solidFill>
          <a:srgbClr val="BEF2BD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7058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7"/>
          <p:cNvSpPr txBox="1"/>
          <p:nvPr/>
        </p:nvSpPr>
        <p:spPr>
          <a:xfrm>
            <a:off x="323850" y="3781525"/>
            <a:ext cx="2706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Design and technology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" name="Google Shape;62;p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63" name="Google Shape;6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65" name="Google Shape;65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6" name="Google Shape;66;p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" name="Google Shape;67;p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68" name="Google Shape;68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2791">
            <a:off x="6884379" y="985388"/>
            <a:ext cx="1846116" cy="1852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_2">
    <p:bg>
      <p:bgPr>
        <a:solidFill>
          <a:srgbClr val="BEF2BD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" name="Google Shape;72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4" name="Google Shape;7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French">
  <p:cSld name="Title Slide 2_1_1_1_1_1_1_1_1_1_1_1">
    <p:bg>
      <p:bgPr>
        <a:solidFill>
          <a:srgbClr val="BEF2BD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7722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French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" name="Google Shape;81;p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2" name="Google Shape;82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4" name="Google Shape;84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5" name="Google Shape;85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" name="Google Shape;86;p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87" name="Google Shape;87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88119">
            <a:off x="6742284" y="969390"/>
            <a:ext cx="2161157" cy="19152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0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94" name="Google Shape;94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rman">
  <p:cSld name="Title Slide 2_1_1_1_1_1_1_1_1_1_1_1_1">
    <p:bg>
      <p:bgPr>
        <a:solidFill>
          <a:srgbClr val="BEF2BD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9169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German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" name="Google Shape;100;p1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01" name="Google Shape;101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03" name="Google Shape;103;p1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04" name="Google Shape;104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5" name="Google Shape;105;p1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6" name="Google Shape;106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6027">
            <a:off x="6626180" y="831797"/>
            <a:ext cx="2331091" cy="2089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_2">
    <p:bg>
      <p:bgPr>
        <a:solidFill>
          <a:srgbClr val="BEF2BD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" name="Google Shape;111;p1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12" name="Google Shape;112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14" name="Google Shape;114;p1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15" name="Google Shape;115;p1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" name="Google Shape;116;p12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17" name="Google Shape;117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_2">
    <p:bg>
      <p:bgPr>
        <a:solidFill>
          <a:srgbClr val="BEF2BD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2" name="Google Shape;122;p1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23" name="Google Shape;123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25" name="Google Shape;125;p13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0" name="Google Shape;130;p1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31" name="Google Shape;131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33" name="Google Shape;133;p14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al education">
  <p:cSld name="Title Slide 2_1_1_1_1_1_1_1_1_1_1_1_1_2">
    <p:bg>
      <p:bgPr>
        <a:solidFill>
          <a:srgbClr val="BEF2BD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192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5"/>
          <p:cNvSpPr txBox="1"/>
          <p:nvPr/>
        </p:nvSpPr>
        <p:spPr>
          <a:xfrm>
            <a:off x="323850" y="3781525"/>
            <a:ext cx="2456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Physical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" name="Google Shape;138;p1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39" name="Google Shape;13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41" name="Google Shape;141;p1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42" name="Google Shape;142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3" name="Google Shape;143;p1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44" name="Google Shape;14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59976">
            <a:off x="6935172" y="1377298"/>
            <a:ext cx="1845860" cy="1302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_2">
    <p:bg>
      <p:bgPr>
        <a:solidFill>
          <a:srgbClr val="BEF2BD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16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" name="Google Shape;149;p1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50" name="Google Shape;150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52" name="Google Shape;152;p1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3" name="Google Shape;153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4" name="Google Shape;154;p16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55" name="Google Shape;155;p1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 and health education">
  <p:cSld name="Title Slide 2_1_1_1_1_1_1_1_1_1_1_7">
    <p:bg>
      <p:bgPr>
        <a:solidFill>
          <a:srgbClr val="BEF2BD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1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1120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17"/>
          <p:cNvSpPr txBox="1"/>
          <p:nvPr/>
        </p:nvSpPr>
        <p:spPr>
          <a:xfrm>
            <a:off x="323850" y="3781525"/>
            <a:ext cx="4623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" name="Google Shape;160;p1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61" name="Google Shape;16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63" name="Google Shape;163;p1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64" name="Google Shape;164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5" name="Google Shape;165;p1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6" name="Google Shape;16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ationships, sex and health education">
  <p:cSld name="Title Slide 2_1_1_1_1_1_1_1_1_1_1_7_1">
    <p:bg>
      <p:bgPr>
        <a:solidFill>
          <a:srgbClr val="BEF2BD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1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46397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18"/>
          <p:cNvSpPr txBox="1"/>
          <p:nvPr/>
        </p:nvSpPr>
        <p:spPr>
          <a:xfrm>
            <a:off x="323850" y="3781525"/>
            <a:ext cx="5087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Relationships, sex and health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" name="Google Shape;171;p1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72" name="Google Shape;17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74" name="Google Shape;174;p1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75" name="Google Shape;175;p1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6" name="Google Shape;176;p18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7" name="Google Shape;177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33">
            <a:off x="6814806" y="1250542"/>
            <a:ext cx="1965462" cy="1393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Religious education">
  <p:cSld name="Title Slide 2_1_1_1_1_1_1_1_1_1_1_1_1_1">
    <p:bg>
      <p:bgPr>
        <a:solidFill>
          <a:srgbClr val="BEF2BD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19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227187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19"/>
          <p:cNvSpPr txBox="1"/>
          <p:nvPr/>
        </p:nvSpPr>
        <p:spPr>
          <a:xfrm>
            <a:off x="323850" y="3781525"/>
            <a:ext cx="2798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Religious education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2" name="Google Shape;182;p1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83" name="Google Shape;183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85" name="Google Shape;185;p1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86" name="Google Shape;186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7" name="Google Shape;187;p1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88" name="Google Shape;188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003">
            <a:off x="6754136" y="1062731"/>
            <a:ext cx="2012844" cy="18540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_2">
    <p:bg>
      <p:bgPr>
        <a:solidFill>
          <a:srgbClr val="BEF2BD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2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2" name="Google Shape;192;p2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93" name="Google Shape;193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95" name="Google Shape;195;p20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6" name="Google Shape;196;p2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97" name="Google Shape;197;p2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8" name="Google Shape;198;p20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99" name="Google Shape;199;p2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panish">
  <p:cSld name="Title Slide 2_1_1_1_1_1_1_1_1_1_1_1_2_1">
    <p:bg>
      <p:bgPr>
        <a:solidFill>
          <a:srgbClr val="BEF2BD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90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Spanish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" name="Google Shape;204;p2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05" name="Google Shape;205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207" name="Google Shape;207;p2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08" name="Google Shape;208;p2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9" name="Google Shape;209;p2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10" name="Google Shape;210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60339">
            <a:off x="6714634" y="840073"/>
            <a:ext cx="2165107" cy="21739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2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" name="Google Shape;214;p22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7" name="Google Shape;217;p23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8" name="Google Shape;218;p23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6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9" name="Google Shape;219;p23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20" name="Google Shape;220;p23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221" name="Google Shape;221;p2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222" name="Google Shape;222;p2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223" name="Google Shape;223;p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224" name="Google Shape;224;p2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225" name="Google Shape;225;p23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27" name="Google Shape;227;p2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4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3" name="Google Shape;233;p24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4" name="Google Shape;234;p24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5" name="Google Shape;235;p24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6" name="Google Shape;236;p24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7" name="Google Shape;237;p24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0" name="Google Shape;240;p25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5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3" name="Google Shape;243;p25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4" name="Google Shape;244;p25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5" name="Google Shape;245;p25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6" name="Google Shape;246;p25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7" name="Google Shape;247;p25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8" name="Google Shape;248;p25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49" name="Google Shape;249;p25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2" name="Google Shape;252;p26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5" name="Google Shape;255;p2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6" name="Google Shape;256;p26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7" name="Google Shape;257;p26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8" name="Google Shape;258;p26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59" name="Google Shape;259;p26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0" name="Google Shape;260;p26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1" name="Google Shape;261;p26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2" name="Google Shape;262;p26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3" name="Google Shape;263;p26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6" name="Google Shape;266;p2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7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69" name="Google Shape;269;p27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70" name="Google Shape;270;p27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71" name="Google Shape;271;p27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4" name="Google Shape;274;p28"/>
          <p:cNvPicPr preferRelativeResize="0"/>
          <p:nvPr/>
        </p:nvPicPr>
        <p:blipFill rotWithShape="1">
          <a:blip r:embed="rId2">
            <a:alphaModFix/>
          </a:blip>
          <a:srcRect t="3678" b="3669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8"/>
          <p:cNvPicPr preferRelativeResize="0"/>
          <p:nvPr/>
        </p:nvPicPr>
        <p:blipFill rotWithShape="1">
          <a:blip r:embed="rId3">
            <a:alphaModFix/>
          </a:blip>
          <a:srcRect t="3678" b="3669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28"/>
          <p:cNvPicPr preferRelativeResize="0"/>
          <p:nvPr/>
        </p:nvPicPr>
        <p:blipFill rotWithShape="1">
          <a:blip r:embed="rId4">
            <a:alphaModFix/>
          </a:blip>
          <a:srcRect l="74623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7" name="Google Shape;277;p28"/>
          <p:cNvCxnSpPr>
            <a:endCxn id="278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79" name="Google Shape;27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28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81" name="Google Shape;281;p28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78" name="Google Shape;278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8"/>
          <p:cNvPicPr preferRelativeResize="0"/>
          <p:nvPr/>
        </p:nvPicPr>
        <p:blipFill rotWithShape="1">
          <a:blip r:embed="rId7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4" name="Google Shape;284;p28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9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9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9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9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2" name="Google Shape;292;p29"/>
          <p:cNvCxnSpPr>
            <a:endCxn id="293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93" name="Google Shape;293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9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96" name="Google Shape;296;p29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97" name="Google Shape;297;p29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98" name="Google Shape;298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2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0" name="Google Shape;300;p29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2" name="Google Shape;302;p29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0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30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30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0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2" name="Google Shape;312;p30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13" name="Google Shape;313;p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3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30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7" name="Google Shape;317;p30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8" name="Google Shape;318;p30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19" name="Google Shape;319;p30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320" name="Google Shape;320;p3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3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2" name="Google Shape;322;p30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4" name="Google Shape;324;p30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3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1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29" name="Google Shape;32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3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3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36" name="Google Shape;336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3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3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1" name="Google Shape;341;p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42" name="Google Shape;34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3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3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7" name="Google Shape;347;p3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48" name="Google Shape;348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51" name="Google Shape;351;p3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35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35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55" name="Google Shape;355;p3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56" name="Google Shape;356;p3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57" name="Google Shape;357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8" name="Google Shape;358;p3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59" name="Google Shape;359;p3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60" name="Google Shape;360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1" name="Google Shape;361;p3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64" name="Google Shape;364;p3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7" name="Google Shape;367;p3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3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69" name="Google Shape;369;p3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70" name="Google Shape;370;p3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1" name="Google Shape;371;p3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2" name="Google Shape;372;p3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73" name="Google Shape;373;p3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4" name="Google Shape;374;p3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7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7" name="Google Shape;377;p3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3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0" name="Google Shape;380;p3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1" name="Google Shape;381;p3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82" name="Google Shape;382;p3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83" name="Google Shape;383;p3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4" name="Google Shape;384;p3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85" name="Google Shape;385;p3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86" name="Google Shape;386;p3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7" name="Google Shape;387;p3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8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90" name="Google Shape;390;p3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3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3" name="Google Shape;393;p3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4" name="Google Shape;394;p3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95" name="Google Shape;395;p3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396" name="Google Shape;396;p3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7" name="Google Shape;397;p3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8" name="Google Shape;398;p3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399" name="Google Shape;399;p3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0" name="Google Shape;400;p3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" name="Google Shape;402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7" name="Google Shape;407;p3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8" name="Google Shape;408;p3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9" name="Google Shape;409;p39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0" name="Google Shape;410;p39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1" name="Google Shape;411;p3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12" name="Google Shape;412;p39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3" name="Google Shape;413;p3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4" name="Google Shape;414;p3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15" name="Google Shape;415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7" name="Google Shape;417;p3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18" name="Google Shape;418;p3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19" name="Google Shape;419;p3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0" name="Google Shape;420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1" name="Google Shape;421;p3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22" name="Google Shape;422;p3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3" name="Google Shape;423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Google Shape;425;p4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Google Shape;426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4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8" name="Google Shape;428;p4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9" name="Google Shape;429;p4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0" name="Google Shape;430;p40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31" name="Google Shape;431;p4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432" name="Google Shape;43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3" name="Google Shape;433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4" name="Google Shape;434;p4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35" name="Google Shape;435;p40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36" name="Google Shape;436;p4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37" name="Google Shape;437;p4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38" name="Google Shape;438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9" name="Google Shape;439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0" name="Google Shape;440;p4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41" name="Google Shape;441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2" name="Google Shape;442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43" name="Google Shape;443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4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6" name="Google Shape;446;p4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4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4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3" name="Google Shape;453;p4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4" name="Google Shape;454;p4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7" name="Google Shape;457;p4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8" name="Google Shape;458;p4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59" name="Google Shape;459;p4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0" name="Google Shape;460;p4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61" name="Google Shape;461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2" name="Google Shape;462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3" name="Google Shape;463;p4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64" name="Google Shape;464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5" name="Google Shape;465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66" name="Google Shape;466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4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9" name="Google Shape;469;p4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4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4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4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74" name="Google Shape;474;p4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75" name="Google Shape;475;p4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76" name="Google Shape;476;p4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7" name="Google Shape;477;p4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478" name="Google Shape;478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0" name="Google Shape;480;p4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1" name="Google Shape;481;p4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2" name="Google Shape;482;p4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83" name="Google Shape;483;p4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484" name="Google Shape;484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5" name="Google Shape;485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86" name="Google Shape;486;p4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487" name="Google Shape;487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8" name="Google Shape;488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489" name="Google Shape;489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0" name="Google Shape;490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4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2" name="Google Shape;492;p4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4" name="Google Shape;494;p4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97" name="Google Shape;497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9" name="Google Shape;499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0" name="Google Shape;500;p43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1" name="Google Shape;501;p43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2" name="Google Shape;502;p43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03" name="Google Shape;503;p4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04" name="Google Shape;504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5" name="Google Shape;505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06" name="Google Shape;506;p4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07" name="Google Shape;507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8" name="Google Shape;508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09" name="Google Shape;509;p4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10" name="Google Shape;510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1" name="Google Shape;511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" name="Google Shape;513;p4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4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16" name="Google Shape;51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17" name="Google Shape;517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18" name="Google Shape;518;p4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9" name="Google Shape;519;p4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0" name="Google Shape;520;p4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1" name="Google Shape;521;p4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22" name="Google Shape;522;p4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23" name="Google Shape;52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4" name="Google Shape;524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5" name="Google Shape;525;p4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26" name="Google Shape;526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7" name="Google Shape;527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8" name="Google Shape;528;p4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29" name="Google Shape;529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0" name="Google Shape;530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" name="Google Shape;532;p4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4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35" name="Google Shape;535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7" name="Google Shape;537;p4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38" name="Google Shape;538;p4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9" name="Google Shape;539;p4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40" name="Google Shape;540;p4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41" name="Google Shape;541;p4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42" name="Google Shape;542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3" name="Google Shape;543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4" name="Google Shape;544;p4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45" name="Google Shape;545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6" name="Google Shape;546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7" name="Google Shape;547;p4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48" name="Google Shape;548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9" name="Google Shape;549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Google Shape;551;p4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4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3" name="Google Shape;553;p4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54" name="Google Shape;554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5" name="Google Shape;555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6" name="Google Shape;556;p4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7" name="Google Shape;557;p4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58" name="Google Shape;558;p4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59" name="Google Shape;559;p4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60" name="Google Shape;560;p4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561" name="Google Shape;561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2" name="Google Shape;562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3" name="Google Shape;563;p4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564" name="Google Shape;564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5" name="Google Shape;565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6" name="Google Shape;566;p4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567" name="Google Shape;567;p4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8" name="Google Shape;568;p4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0" name="Google Shape;570;p4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47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73" name="Google Shape;573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Google Shape;574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5" name="Google Shape;575;p4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6" name="Google Shape;576;p47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7" name="Google Shape;577;p47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8" name="Google Shape;578;p47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9" name="Google Shape;579;p47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80" name="Google Shape;580;p4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81" name="Google Shape;581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3" name="Google Shape;583;p4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84" name="Google Shape;584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5" name="Google Shape;585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6" name="Google Shape;586;p4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87" name="Google Shape;587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8" name="Google Shape;588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9" name="Google Shape;589;p4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90" name="Google Shape;590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1" name="Google Shape;591;p4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" name="Google Shape;593;p4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94" name="Google Shape;594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4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96" name="Google Shape;596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98" name="Google Shape;598;p4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9" name="Google Shape;599;p4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00" name="Google Shape;600;p4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01" name="Google Shape;601;p4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02" name="Google Shape;602;p4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03" name="Google Shape;603;p4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04" name="Google Shape;604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5" name="Google Shape;605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6" name="Google Shape;606;p4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07" name="Google Shape;607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8" name="Google Shape;608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9" name="Google Shape;609;p4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10" name="Google Shape;610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1" name="Google Shape;611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2" name="Google Shape;612;p4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13" name="Google Shape;613;p4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4" name="Google Shape;614;p4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" name="Google Shape;616;p4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17" name="Google Shape;617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4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19" name="Google Shape;619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0" name="Google Shape;620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1" name="Google Shape;621;p4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22" name="Google Shape;622;p4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23" name="Google Shape;623;p4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24" name="Google Shape;624;p4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25" name="Google Shape;625;p4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26" name="Google Shape;626;p4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27" name="Google Shape;627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8" name="Google Shape;628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9" name="Google Shape;629;p4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30" name="Google Shape;630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1" name="Google Shape;631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32" name="Google Shape;632;p4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33" name="Google Shape;633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4" name="Google Shape;634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35" name="Google Shape;635;p4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36" name="Google Shape;636;p4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7" name="Google Shape;637;p4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5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5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5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42" name="Google Shape;642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4" name="Google Shape;644;p5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5" name="Google Shape;645;p5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6" name="Google Shape;646;p5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7" name="Google Shape;647;p5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8" name="Google Shape;648;p5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649" name="Google Shape;649;p5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650" name="Google Shape;650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1" name="Google Shape;651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52" name="Google Shape;652;p5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653" name="Google Shape;653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4" name="Google Shape;654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55" name="Google Shape;655;p5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656" name="Google Shape;656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57" name="Google Shape;657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58" name="Google Shape;658;p5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659" name="Google Shape;659;p5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60" name="Google Shape;660;p5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" name="Google Shape;662;p5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4" name="Google Shape;664;p51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65" name="Google Shape;665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7" name="Google Shape;667;p5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68" name="Google Shape;668;p51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69" name="Google Shape;669;p51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70" name="Google Shape;670;p51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71" name="Google Shape;671;p5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72" name="Google Shape;672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3" name="Google Shape;673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74" name="Google Shape;674;p5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75" name="Google Shape;675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6" name="Google Shape;676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77" name="Google Shape;677;p5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78" name="Google Shape;678;p5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9" name="Google Shape;679;p5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1" name="Google Shape;681;p5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2" name="Google Shape;682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3" name="Google Shape;683;p5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84" name="Google Shape;684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5" name="Google Shape;685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6" name="Google Shape;686;p5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5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88" name="Google Shape;688;p5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89" name="Google Shape;689;p5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90" name="Google Shape;690;p5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91" name="Google Shape;691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2" name="Google Shape;692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93" name="Google Shape;693;p5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94" name="Google Shape;694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5" name="Google Shape;695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96" name="Google Shape;696;p5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97" name="Google Shape;697;p5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8" name="Google Shape;698;p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0" name="Google Shape;700;p5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1" name="Google Shape;701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p5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703" name="Google Shape;703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4" name="Google Shape;704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5" name="Google Shape;705;p5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06" name="Google Shape;706;p5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07" name="Google Shape;707;p5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08" name="Google Shape;708;p5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709" name="Google Shape;709;p5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710" name="Google Shape;710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1" name="Google Shape;711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12" name="Google Shape;712;p5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713" name="Google Shape;713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4" name="Google Shape;714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15" name="Google Shape;715;p5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716" name="Google Shape;716;p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17" name="Google Shape;717;p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" name="Google Shape;719;p5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0" name="Google Shape;720;p5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5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722" name="Google Shape;722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23" name="Google Shape;723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" name="Google Shape;724;p5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5" name="Google Shape;725;p5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26" name="Google Shape;726;p5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27" name="Google Shape;727;p5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728" name="Google Shape;728;p5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729" name="Google Shape;729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0" name="Google Shape;730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31" name="Google Shape;731;p5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732" name="Google Shape;732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3" name="Google Shape;733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34" name="Google Shape;734;p5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735" name="Google Shape;735;p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6" name="Google Shape;736;p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8" name="Google Shape;738;p5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39" name="Google Shape;739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41" name="Google Shape;74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42" name="Google Shape;742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3" name="Google Shape;743;p5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5" name="Google Shape;745;p5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46" name="Google Shape;746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48" name="Google Shape;748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49" name="Google Shape;749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0" name="Google Shape;750;p5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2" name="Google Shape;752;p5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3" name="Google Shape;753;p5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5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55" name="Google Shape;755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56" name="Google Shape;756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7" name="Google Shape;757;p5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9" name="Google Shape;759;p5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0" name="Google Shape;760;p5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5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62" name="Google Shape;762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3" name="Google Shape;763;p5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4" name="Google Shape;764;p5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6" name="Google Shape;766;p5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67" name="Google Shape;767;p5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p5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769" name="Google Shape;769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70" name="Google Shape;770;p5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1" name="Google Shape;771;p5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72" name="Google Shape;772;p5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4" name="Google Shape;774;p6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75" name="Google Shape;775;p6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6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77" name="Google Shape;777;p6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78" name="Google Shape;778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79" name="Google Shape;779;p6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0" name="Google Shape;780;p6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2" name="Google Shape;782;p6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83" name="Google Shape;783;p6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6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85" name="Google Shape;785;p6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86" name="Google Shape;786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87" name="Google Shape;787;p6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8" name="Google Shape;788;p6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0" name="Google Shape;790;p6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6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6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93" name="Google Shape;793;p6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94" name="Google Shape;794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95" name="Google Shape;795;p62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96" name="Google Shape;796;p6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" name="Google Shape;798;p6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99" name="Google Shape;799;p6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0" name="Google Shape;800;p6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801" name="Google Shape;801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02" name="Google Shape;802;p6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3" name="Google Shape;803;p63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4" name="Google Shape;804;p6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6" name="Google Shape;806;p6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6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8" name="Google Shape;808;p6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09" name="Google Shape;809;p6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0" name="Google Shape;810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6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12" name="Google Shape;812;p6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4" name="Google Shape;814;p6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15" name="Google Shape;815;p6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6" name="Google Shape;816;p6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17" name="Google Shape;817;p6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8" name="Google Shape;818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19" name="Google Shape;819;p6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20" name="Google Shape;820;p6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2" name="Google Shape;822;p6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23" name="Google Shape;823;p6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6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25" name="Google Shape;825;p6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26" name="Google Shape;826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27" name="Google Shape;827;p6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8" name="Google Shape;828;p6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_1"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67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1" name="Google Shape;831;p6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32" name="Google Shape;832;p6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33" name="Google Shape;833;p6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4" name="Google Shape;834;p67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Google Shape;836;p68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7" name="Google Shape;837;p6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38" name="Google Shape;838;p6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39" name="Google Shape;839;p6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0" name="Google Shape;840;p68"/>
          <p:cNvSpPr txBox="1">
            <a:spLocks noGrp="1"/>
          </p:cNvSpPr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sz="20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2" name="Google Shape;842;p6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843" name="Google Shape;843;p69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70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6" name="Google Shape;846;p70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7" name="Google Shape;847;p70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8" name="Google Shape;848;p70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9" name="Google Shape;849;p70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0" name="Google Shape;850;p70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1" name="Google Shape;851;p70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2" name="Google Shape;852;p70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3" name="Google Shape;853;p70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5" name="Google Shape;855;p7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856" name="Google Shape;856;p71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72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73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  <p:sldLayoutId id="2147483702" r:id="rId55"/>
    <p:sldLayoutId id="2147483703" r:id="rId56"/>
    <p:sldLayoutId id="2147483704" r:id="rId57"/>
    <p:sldLayoutId id="2147483705" r:id="rId58"/>
    <p:sldLayoutId id="2147483706" r:id="rId59"/>
    <p:sldLayoutId id="2147483707" r:id="rId60"/>
    <p:sldLayoutId id="2147483708" r:id="rId61"/>
    <p:sldLayoutId id="2147483709" r:id="rId62"/>
    <p:sldLayoutId id="2147483710" r:id="rId63"/>
    <p:sldLayoutId id="2147483711" r:id="rId64"/>
    <p:sldLayoutId id="2147483712" r:id="rId65"/>
    <p:sldLayoutId id="2147483713" r:id="rId66"/>
    <p:sldLayoutId id="2147483714" r:id="rId67"/>
    <p:sldLayoutId id="2147483715" r:id="rId68"/>
    <p:sldLayoutId id="2147483716" r:id="rId69"/>
    <p:sldLayoutId id="2147483717" r:id="rId70"/>
    <p:sldLayoutId id="2147483718" r:id="rId7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5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8.xml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59.png"/><Relationship Id="rId4" Type="http://schemas.openxmlformats.org/officeDocument/2006/relationships/hyperlink" Target="https://www.thenational.academy/legal/terms-and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7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 a 4-digit number to the nearest thousand, hundred and ten</a:t>
            </a:r>
            <a:endParaRPr/>
          </a:p>
        </p:txBody>
      </p:sp>
      <p:sp>
        <p:nvSpPr>
          <p:cNvPr id="864" name="Google Shape;864;p7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Comparing, ordering and rounding 4-digit numbers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74"/>
          <p:cNvSpPr txBox="1"/>
          <p:nvPr/>
        </p:nvSpPr>
        <p:spPr>
          <a:xfrm>
            <a:off x="4917900" y="956025"/>
            <a:ext cx="3661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our teaching resources are designed for the classroom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p75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 can round a 4-digit number to the nearest thousand, hundred and ten.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7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rounding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7"/>
          <p:cNvSpPr txBox="1"/>
          <p:nvPr/>
        </p:nvSpPr>
        <p:spPr>
          <a:xfrm>
            <a:off x="324000" y="810000"/>
            <a:ext cx="71352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Rounding </a:t>
            </a:r>
            <a:r>
              <a:rPr lang="en-GB" sz="18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means making a number simpler but keeping its value close to what it was. For example, to the nearest hundred, 623 </a:t>
            </a:r>
            <a:r>
              <a:rPr lang="en-GB" sz="18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rounds</a:t>
            </a:r>
            <a:r>
              <a:rPr lang="en-GB" sz="18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 to 600</a:t>
            </a:r>
            <a:endParaRPr sz="1800">
              <a:solidFill>
                <a:srgbClr val="282828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8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890" name="Google Shape;890;p78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891" name="Google Shape;891;p78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 a 4-digit number to the nearest thousand, hundred and ten</a:t>
            </a:r>
            <a:endParaRPr/>
          </a:p>
        </p:txBody>
      </p:sp>
      <p:pic>
        <p:nvPicPr>
          <p:cNvPr id="892" name="Google Shape;892;p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675" y="20521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" name="Google Shape;897;p7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898" name="Google Shape;898;p79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In this lesson, you will meet: </a:t>
            </a:r>
            <a:endParaRPr sz="1800"/>
          </a:p>
        </p:txBody>
      </p:sp>
      <p:pic>
        <p:nvPicPr>
          <p:cNvPr id="899" name="Google Shape;899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29240" y="1699863"/>
            <a:ext cx="540063" cy="1973833"/>
          </a:xfrm>
          <a:prstGeom prst="rect">
            <a:avLst/>
          </a:prstGeom>
          <a:noFill/>
          <a:ln>
            <a:noFill/>
          </a:ln>
        </p:spPr>
      </p:pic>
      <p:sp>
        <p:nvSpPr>
          <p:cNvPr id="900" name="Google Shape;900;p79"/>
          <p:cNvSpPr txBox="1"/>
          <p:nvPr/>
        </p:nvSpPr>
        <p:spPr>
          <a:xfrm>
            <a:off x="3608388" y="1365748"/>
            <a:ext cx="1407900" cy="5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Sofia 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" name="Google Shape;905;p80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Sofia is </a:t>
            </a:r>
            <a:r>
              <a:rPr lang="en-GB" sz="1800" b="1"/>
              <a:t>rounding</a:t>
            </a:r>
            <a:r>
              <a:rPr lang="en-GB" sz="1800"/>
              <a:t> 4,735 in different ways by sketching number lines.</a:t>
            </a:r>
            <a:endParaRPr sz="1800"/>
          </a:p>
        </p:txBody>
      </p:sp>
      <p:sp>
        <p:nvSpPr>
          <p:cNvPr id="906" name="Google Shape;906;p8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pic>
        <p:nvPicPr>
          <p:cNvPr id="907" name="Google Shape;907;p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09326" y="3939356"/>
            <a:ext cx="953899" cy="831255"/>
          </a:xfrm>
          <a:prstGeom prst="rect">
            <a:avLst/>
          </a:prstGeom>
          <a:noFill/>
          <a:ln>
            <a:noFill/>
          </a:ln>
        </p:spPr>
      </p:pic>
      <p:sp>
        <p:nvSpPr>
          <p:cNvPr id="908" name="Google Shape;908;p80"/>
          <p:cNvSpPr txBox="1">
            <a:spLocks noGrp="1"/>
          </p:cNvSpPr>
          <p:nvPr>
            <p:ph type="body" idx="4294967295"/>
          </p:nvPr>
        </p:nvSpPr>
        <p:spPr>
          <a:xfrm>
            <a:off x="324000" y="1563450"/>
            <a:ext cx="71352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To the nearest thousand. </a:t>
            </a:r>
            <a:endParaRPr sz="1800">
              <a:solidFill>
                <a:schemeClr val="accent4"/>
              </a:solidFill>
            </a:endParaRPr>
          </a:p>
        </p:txBody>
      </p:sp>
      <p:pic>
        <p:nvPicPr>
          <p:cNvPr id="909" name="Google Shape;909;p80"/>
          <p:cNvPicPr preferRelativeResize="0"/>
          <p:nvPr/>
        </p:nvPicPr>
        <p:blipFill rotWithShape="1">
          <a:blip r:embed="rId4">
            <a:alphaModFix/>
          </a:blip>
          <a:srcRect r="57905" b="43690"/>
          <a:stretch/>
        </p:blipFill>
        <p:spPr>
          <a:xfrm>
            <a:off x="4572009" y="3125100"/>
            <a:ext cx="2662052" cy="1695301"/>
          </a:xfrm>
          <a:prstGeom prst="rect">
            <a:avLst/>
          </a:prstGeom>
          <a:noFill/>
          <a:ln>
            <a:noFill/>
          </a:ln>
        </p:spPr>
      </p:pic>
      <p:sp>
        <p:nvSpPr>
          <p:cNvPr id="910" name="Google Shape;910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answer will be a multiple of 1,000 so it will end in at least three zeros.</a:t>
            </a:r>
            <a:endParaRPr sz="1800"/>
          </a:p>
        </p:txBody>
      </p:sp>
      <p:sp>
        <p:nvSpPr>
          <p:cNvPr id="911" name="Google Shape;911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It is in between 4,000 and 5,000</a:t>
            </a:r>
            <a:endParaRPr sz="1800"/>
          </a:p>
        </p:txBody>
      </p:sp>
      <p:sp>
        <p:nvSpPr>
          <p:cNvPr id="912" name="Google Shape;912;p80"/>
          <p:cNvSpPr txBox="1">
            <a:spLocks noGrp="1"/>
          </p:cNvSpPr>
          <p:nvPr>
            <p:ph type="body" idx="4294967295"/>
          </p:nvPr>
        </p:nvSpPr>
        <p:spPr>
          <a:xfrm>
            <a:off x="324000" y="1285864"/>
            <a:ext cx="2771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To the nearest hundred.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913" name="Google Shape;913;p80"/>
          <p:cNvSpPr txBox="1">
            <a:spLocks noGrp="1"/>
          </p:cNvSpPr>
          <p:nvPr>
            <p:ph type="body" idx="4294967295"/>
          </p:nvPr>
        </p:nvSpPr>
        <p:spPr>
          <a:xfrm>
            <a:off x="324000" y="1933564"/>
            <a:ext cx="2771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To the nearest ten.</a:t>
            </a:r>
            <a:endParaRPr sz="1800">
              <a:solidFill>
                <a:schemeClr val="accent4"/>
              </a:solidFill>
            </a:endParaRPr>
          </a:p>
        </p:txBody>
      </p:sp>
      <p:cxnSp>
        <p:nvCxnSpPr>
          <p:cNvPr id="914" name="Google Shape;914;p80"/>
          <p:cNvCxnSpPr/>
          <p:nvPr/>
        </p:nvCxnSpPr>
        <p:spPr>
          <a:xfrm>
            <a:off x="949425" y="25789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15" name="Google Shape;915;p80"/>
          <p:cNvSpPr txBox="1">
            <a:spLocks noGrp="1"/>
          </p:cNvSpPr>
          <p:nvPr>
            <p:ph type="body" idx="4294967295"/>
          </p:nvPr>
        </p:nvSpPr>
        <p:spPr>
          <a:xfrm>
            <a:off x="628800" y="2698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4,000</a:t>
            </a:r>
            <a:endParaRPr sz="1800"/>
          </a:p>
        </p:txBody>
      </p:sp>
      <p:sp>
        <p:nvSpPr>
          <p:cNvPr id="916" name="Google Shape;916;p80"/>
          <p:cNvSpPr txBox="1">
            <a:spLocks noGrp="1"/>
          </p:cNvSpPr>
          <p:nvPr>
            <p:ph type="body" idx="4294967295"/>
          </p:nvPr>
        </p:nvSpPr>
        <p:spPr>
          <a:xfrm>
            <a:off x="7715400" y="2700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5,000</a:t>
            </a:r>
            <a:endParaRPr sz="1800"/>
          </a:p>
        </p:txBody>
      </p:sp>
      <p:sp>
        <p:nvSpPr>
          <p:cNvPr id="917" name="Google Shape;917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105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7 hundreds tells me it is closer to 5,000 </a:t>
            </a:r>
            <a:endParaRPr sz="1800"/>
          </a:p>
        </p:txBody>
      </p:sp>
      <p:sp>
        <p:nvSpPr>
          <p:cNvPr id="918" name="Google Shape;918;p80"/>
          <p:cNvSpPr txBox="1">
            <a:spLocks noGrp="1"/>
          </p:cNvSpPr>
          <p:nvPr>
            <p:ph type="body" idx="4294967295"/>
          </p:nvPr>
        </p:nvSpPr>
        <p:spPr>
          <a:xfrm>
            <a:off x="628800" y="2698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4,700</a:t>
            </a:r>
            <a:endParaRPr sz="1800"/>
          </a:p>
        </p:txBody>
      </p:sp>
      <p:sp>
        <p:nvSpPr>
          <p:cNvPr id="919" name="Google Shape;919;p80"/>
          <p:cNvSpPr txBox="1">
            <a:spLocks noGrp="1"/>
          </p:cNvSpPr>
          <p:nvPr>
            <p:ph type="body" idx="4294967295"/>
          </p:nvPr>
        </p:nvSpPr>
        <p:spPr>
          <a:xfrm>
            <a:off x="7715400" y="2700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4,800</a:t>
            </a:r>
            <a:endParaRPr sz="1800"/>
          </a:p>
        </p:txBody>
      </p:sp>
      <p:sp>
        <p:nvSpPr>
          <p:cNvPr id="920" name="Google Shape;920;p80"/>
          <p:cNvSpPr txBox="1">
            <a:spLocks noGrp="1"/>
          </p:cNvSpPr>
          <p:nvPr>
            <p:ph type="body" idx="4294967295"/>
          </p:nvPr>
        </p:nvSpPr>
        <p:spPr>
          <a:xfrm>
            <a:off x="628800" y="2938286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4,730</a:t>
            </a:r>
            <a:endParaRPr sz="1800"/>
          </a:p>
        </p:txBody>
      </p:sp>
      <p:sp>
        <p:nvSpPr>
          <p:cNvPr id="921" name="Google Shape;921;p80"/>
          <p:cNvSpPr txBox="1">
            <a:spLocks noGrp="1"/>
          </p:cNvSpPr>
          <p:nvPr>
            <p:ph type="body" idx="4294967295"/>
          </p:nvPr>
        </p:nvSpPr>
        <p:spPr>
          <a:xfrm>
            <a:off x="7715400" y="2700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4,740</a:t>
            </a:r>
            <a:endParaRPr sz="1800"/>
          </a:p>
        </p:txBody>
      </p:sp>
      <p:sp>
        <p:nvSpPr>
          <p:cNvPr id="922" name="Google Shape;922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4,735 </a:t>
            </a:r>
            <a:r>
              <a:rPr lang="en-GB" sz="1800" b="1"/>
              <a:t>rounded </a:t>
            </a:r>
            <a:r>
              <a:rPr lang="en-GB" sz="1800"/>
              <a:t>to the nearest multiple of 1,000 is 5,000 </a:t>
            </a:r>
            <a:endParaRPr sz="1800"/>
          </a:p>
        </p:txBody>
      </p:sp>
      <p:sp>
        <p:nvSpPr>
          <p:cNvPr id="923" name="Google Shape;923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127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answer will be a multiple of 100 so it will end in at least two zeros.</a:t>
            </a:r>
            <a:endParaRPr sz="1800"/>
          </a:p>
        </p:txBody>
      </p:sp>
      <p:sp>
        <p:nvSpPr>
          <p:cNvPr id="924" name="Google Shape;924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It is in between 4,700 and 4,800</a:t>
            </a:r>
            <a:endParaRPr sz="1800"/>
          </a:p>
        </p:txBody>
      </p:sp>
      <p:sp>
        <p:nvSpPr>
          <p:cNvPr id="925" name="Google Shape;925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105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3 tens tells me it is closer to 4,700 </a:t>
            </a:r>
            <a:endParaRPr sz="1800"/>
          </a:p>
        </p:txBody>
      </p:sp>
      <p:sp>
        <p:nvSpPr>
          <p:cNvPr id="926" name="Google Shape;926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4,735 </a:t>
            </a:r>
            <a:r>
              <a:rPr lang="en-GB" sz="1800" b="1"/>
              <a:t>rounded </a:t>
            </a:r>
            <a:r>
              <a:rPr lang="en-GB" sz="1800"/>
              <a:t>to the nearest multiple of 100 is 4,700 </a:t>
            </a:r>
            <a:endParaRPr sz="1800"/>
          </a:p>
        </p:txBody>
      </p:sp>
      <p:cxnSp>
        <p:nvCxnSpPr>
          <p:cNvPr id="927" name="Google Shape;927;p80"/>
          <p:cNvCxnSpPr/>
          <p:nvPr/>
        </p:nvCxnSpPr>
        <p:spPr>
          <a:xfrm>
            <a:off x="6118425" y="24138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28" name="Google Shape;928;p80"/>
          <p:cNvCxnSpPr/>
          <p:nvPr/>
        </p:nvCxnSpPr>
        <p:spPr>
          <a:xfrm>
            <a:off x="3222825" y="24138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29" name="Google Shape;929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127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answer will be a multiple of 10 so it will end in at least one zero.</a:t>
            </a:r>
            <a:endParaRPr sz="1800"/>
          </a:p>
        </p:txBody>
      </p:sp>
      <p:sp>
        <p:nvSpPr>
          <p:cNvPr id="930" name="Google Shape;930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It is in between 4,730 and 4,740</a:t>
            </a:r>
            <a:endParaRPr sz="1800"/>
          </a:p>
        </p:txBody>
      </p:sp>
      <p:sp>
        <p:nvSpPr>
          <p:cNvPr id="931" name="Google Shape;931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105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It has 5 ones so I need to apply a rule. </a:t>
            </a:r>
            <a:endParaRPr sz="1800"/>
          </a:p>
        </p:txBody>
      </p:sp>
      <p:sp>
        <p:nvSpPr>
          <p:cNvPr id="932" name="Google Shape;932;p80"/>
          <p:cNvSpPr txBox="1">
            <a:spLocks noGrp="1"/>
          </p:cNvSpPr>
          <p:nvPr>
            <p:ph type="body" idx="4294967295"/>
          </p:nvPr>
        </p:nvSpPr>
        <p:spPr>
          <a:xfrm>
            <a:off x="4814250" y="3225450"/>
            <a:ext cx="2072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4,735 </a:t>
            </a:r>
            <a:r>
              <a:rPr lang="en-GB" sz="1800" b="1"/>
              <a:t>rounded </a:t>
            </a:r>
            <a:r>
              <a:rPr lang="en-GB" sz="1800"/>
              <a:t>to the nearest multiple of 10 is 4,740 </a:t>
            </a:r>
            <a:endParaRPr sz="1800"/>
          </a:p>
        </p:txBody>
      </p:sp>
      <p:cxnSp>
        <p:nvCxnSpPr>
          <p:cNvPr id="933" name="Google Shape;933;p80"/>
          <p:cNvCxnSpPr/>
          <p:nvPr/>
        </p:nvCxnSpPr>
        <p:spPr>
          <a:xfrm>
            <a:off x="4594425" y="24138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8" name="Google Shape;938;p81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Sofia is </a:t>
            </a:r>
            <a:r>
              <a:rPr lang="en-GB" sz="1800" b="1"/>
              <a:t>rounding</a:t>
            </a:r>
            <a:r>
              <a:rPr lang="en-GB" sz="1800"/>
              <a:t> 7,995   What do you notice?</a:t>
            </a:r>
            <a:endParaRPr sz="1800"/>
          </a:p>
        </p:txBody>
      </p:sp>
      <p:sp>
        <p:nvSpPr>
          <p:cNvPr id="939" name="Google Shape;939;p8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940" name="Google Shape;940;p81"/>
          <p:cNvSpPr txBox="1">
            <a:spLocks noGrp="1"/>
          </p:cNvSpPr>
          <p:nvPr>
            <p:ph type="body" idx="4294967295"/>
          </p:nvPr>
        </p:nvSpPr>
        <p:spPr>
          <a:xfrm>
            <a:off x="298950" y="1128300"/>
            <a:ext cx="2813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To the nearest thousand. 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941" name="Google Shape;941;p81"/>
          <p:cNvSpPr txBox="1">
            <a:spLocks noGrp="1"/>
          </p:cNvSpPr>
          <p:nvPr>
            <p:ph type="body" idx="4294967295"/>
          </p:nvPr>
        </p:nvSpPr>
        <p:spPr>
          <a:xfrm>
            <a:off x="298950" y="2440500"/>
            <a:ext cx="2771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To the nearest hundred.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942" name="Google Shape;942;p81"/>
          <p:cNvSpPr txBox="1">
            <a:spLocks noGrp="1"/>
          </p:cNvSpPr>
          <p:nvPr>
            <p:ph type="body" idx="4294967295"/>
          </p:nvPr>
        </p:nvSpPr>
        <p:spPr>
          <a:xfrm>
            <a:off x="298950" y="3745375"/>
            <a:ext cx="27717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To the nearest ten.</a:t>
            </a:r>
            <a:endParaRPr sz="1800">
              <a:solidFill>
                <a:schemeClr val="accent4"/>
              </a:solidFill>
            </a:endParaRPr>
          </a:p>
        </p:txBody>
      </p:sp>
      <p:cxnSp>
        <p:nvCxnSpPr>
          <p:cNvPr id="943" name="Google Shape;943;p81"/>
          <p:cNvCxnSpPr/>
          <p:nvPr/>
        </p:nvCxnSpPr>
        <p:spPr>
          <a:xfrm>
            <a:off x="949425" y="16645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44" name="Google Shape;944;p81"/>
          <p:cNvSpPr txBox="1">
            <a:spLocks noGrp="1"/>
          </p:cNvSpPr>
          <p:nvPr>
            <p:ph type="body" idx="4294967295"/>
          </p:nvPr>
        </p:nvSpPr>
        <p:spPr>
          <a:xfrm>
            <a:off x="628800" y="1784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7,000</a:t>
            </a:r>
            <a:endParaRPr sz="1800"/>
          </a:p>
        </p:txBody>
      </p:sp>
      <p:sp>
        <p:nvSpPr>
          <p:cNvPr id="945" name="Google Shape;945;p81"/>
          <p:cNvSpPr txBox="1">
            <a:spLocks noGrp="1"/>
          </p:cNvSpPr>
          <p:nvPr>
            <p:ph type="body" idx="4294967295"/>
          </p:nvPr>
        </p:nvSpPr>
        <p:spPr>
          <a:xfrm>
            <a:off x="7715400" y="1785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8,000</a:t>
            </a:r>
            <a:endParaRPr sz="1800"/>
          </a:p>
        </p:txBody>
      </p:sp>
      <p:cxnSp>
        <p:nvCxnSpPr>
          <p:cNvPr id="946" name="Google Shape;946;p81"/>
          <p:cNvCxnSpPr/>
          <p:nvPr/>
        </p:nvCxnSpPr>
        <p:spPr>
          <a:xfrm>
            <a:off x="7337625" y="14994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47" name="Google Shape;947;p81"/>
          <p:cNvCxnSpPr/>
          <p:nvPr/>
        </p:nvCxnSpPr>
        <p:spPr>
          <a:xfrm>
            <a:off x="949425" y="29599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48" name="Google Shape;948;p81"/>
          <p:cNvSpPr txBox="1">
            <a:spLocks noGrp="1"/>
          </p:cNvSpPr>
          <p:nvPr>
            <p:ph type="body" idx="4294967295"/>
          </p:nvPr>
        </p:nvSpPr>
        <p:spPr>
          <a:xfrm>
            <a:off x="628800" y="3079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7,900</a:t>
            </a:r>
            <a:endParaRPr sz="1800"/>
          </a:p>
        </p:txBody>
      </p:sp>
      <p:sp>
        <p:nvSpPr>
          <p:cNvPr id="949" name="Google Shape;949;p81"/>
          <p:cNvSpPr txBox="1">
            <a:spLocks noGrp="1"/>
          </p:cNvSpPr>
          <p:nvPr>
            <p:ph type="body" idx="4294967295"/>
          </p:nvPr>
        </p:nvSpPr>
        <p:spPr>
          <a:xfrm>
            <a:off x="7715400" y="3081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8,000</a:t>
            </a:r>
            <a:endParaRPr sz="1800"/>
          </a:p>
        </p:txBody>
      </p:sp>
      <p:cxnSp>
        <p:nvCxnSpPr>
          <p:cNvPr id="950" name="Google Shape;950;p81"/>
          <p:cNvCxnSpPr/>
          <p:nvPr/>
        </p:nvCxnSpPr>
        <p:spPr>
          <a:xfrm>
            <a:off x="7337625" y="27948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51" name="Google Shape;951;p81"/>
          <p:cNvCxnSpPr/>
          <p:nvPr/>
        </p:nvCxnSpPr>
        <p:spPr>
          <a:xfrm>
            <a:off x="949425" y="43315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52" name="Google Shape;952;p81"/>
          <p:cNvSpPr txBox="1">
            <a:spLocks noGrp="1"/>
          </p:cNvSpPr>
          <p:nvPr>
            <p:ph type="body" idx="4294967295"/>
          </p:nvPr>
        </p:nvSpPr>
        <p:spPr>
          <a:xfrm>
            <a:off x="628800" y="4451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7,990</a:t>
            </a:r>
            <a:endParaRPr sz="1800"/>
          </a:p>
        </p:txBody>
      </p:sp>
      <p:sp>
        <p:nvSpPr>
          <p:cNvPr id="953" name="Google Shape;953;p81"/>
          <p:cNvSpPr txBox="1">
            <a:spLocks noGrp="1"/>
          </p:cNvSpPr>
          <p:nvPr>
            <p:ph type="body" idx="4294967295"/>
          </p:nvPr>
        </p:nvSpPr>
        <p:spPr>
          <a:xfrm>
            <a:off x="7715400" y="4452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8,000</a:t>
            </a:r>
            <a:endParaRPr sz="1800"/>
          </a:p>
        </p:txBody>
      </p:sp>
      <p:cxnSp>
        <p:nvCxnSpPr>
          <p:cNvPr id="954" name="Google Shape;954;p81"/>
          <p:cNvCxnSpPr/>
          <p:nvPr/>
        </p:nvCxnSpPr>
        <p:spPr>
          <a:xfrm>
            <a:off x="4594425" y="41664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Google Shape;959;p82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5,000</a:t>
            </a:r>
            <a:endParaRPr sz="1800"/>
          </a:p>
        </p:txBody>
      </p:sp>
      <p:sp>
        <p:nvSpPr>
          <p:cNvPr id="960" name="Google Shape;960;p8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961" name="Google Shape;961;p82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135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Which of these numbers could be the result of </a:t>
            </a:r>
            <a:r>
              <a:rPr lang="en-GB" sz="1800" b="1"/>
              <a:t>rounding</a:t>
            </a:r>
            <a:r>
              <a:rPr lang="en-GB" sz="1800"/>
              <a:t> a whole number to the nearest 100?</a:t>
            </a:r>
            <a:endParaRPr sz="1800"/>
          </a:p>
        </p:txBody>
      </p:sp>
      <p:sp>
        <p:nvSpPr>
          <p:cNvPr id="962" name="Google Shape;962;p82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5,200</a:t>
            </a:r>
            <a:endParaRPr sz="1800"/>
          </a:p>
        </p:txBody>
      </p:sp>
      <p:sp>
        <p:nvSpPr>
          <p:cNvPr id="963" name="Google Shape;963;p82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5,280</a:t>
            </a:r>
            <a:endParaRPr sz="1800"/>
          </a:p>
        </p:txBody>
      </p:sp>
      <p:sp>
        <p:nvSpPr>
          <p:cNvPr id="964" name="Google Shape;964;p82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5,309</a:t>
            </a:r>
            <a:endParaRPr sz="1800"/>
          </a:p>
        </p:txBody>
      </p:sp>
      <p:pic>
        <p:nvPicPr>
          <p:cNvPr id="965" name="Google Shape;965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8183" y="16200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6" name="Google Shape;966;p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8163" y="3247579"/>
            <a:ext cx="396000" cy="4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7" name="Google Shape;967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8183" y="23820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8" name="Google Shape;968;p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8163" y="4009579"/>
            <a:ext cx="396000" cy="419760"/>
          </a:xfrm>
          <a:prstGeom prst="rect">
            <a:avLst/>
          </a:prstGeom>
          <a:noFill/>
          <a:ln>
            <a:noFill/>
          </a:ln>
        </p:spPr>
      </p:pic>
      <p:sp>
        <p:nvSpPr>
          <p:cNvPr id="969" name="Google Shape;969;p82"/>
          <p:cNvSpPr txBox="1">
            <a:spLocks noGrp="1"/>
          </p:cNvSpPr>
          <p:nvPr>
            <p:ph type="title"/>
          </p:nvPr>
        </p:nvSpPr>
        <p:spPr>
          <a:xfrm>
            <a:off x="2635400" y="1644825"/>
            <a:ext cx="52284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Any number from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4,950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5,049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rounds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5,000  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970" name="Google Shape;970;p82"/>
          <p:cNvSpPr txBox="1">
            <a:spLocks noGrp="1"/>
          </p:cNvSpPr>
          <p:nvPr>
            <p:ph type="title"/>
          </p:nvPr>
        </p:nvSpPr>
        <p:spPr>
          <a:xfrm>
            <a:off x="2635400" y="3321225"/>
            <a:ext cx="3758100" cy="29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This number is not a multiple of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971" name="Google Shape;971;p82"/>
          <p:cNvSpPr txBox="1">
            <a:spLocks noGrp="1"/>
          </p:cNvSpPr>
          <p:nvPr>
            <p:ph type="title"/>
          </p:nvPr>
        </p:nvSpPr>
        <p:spPr>
          <a:xfrm>
            <a:off x="2635400" y="4083225"/>
            <a:ext cx="61845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This number is not a multiple of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972" name="Google Shape;972;p82"/>
          <p:cNvSpPr txBox="1">
            <a:spLocks noGrp="1"/>
          </p:cNvSpPr>
          <p:nvPr>
            <p:ph type="title"/>
          </p:nvPr>
        </p:nvSpPr>
        <p:spPr>
          <a:xfrm>
            <a:off x="2635400" y="2406825"/>
            <a:ext cx="52284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Any number from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5,150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5,249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rounds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5,200  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" name="Google Shape;977;p83"/>
          <p:cNvSpPr txBox="1">
            <a:spLocks noGrp="1"/>
          </p:cNvSpPr>
          <p:nvPr>
            <p:ph type="body" idx="1"/>
          </p:nvPr>
        </p:nvSpPr>
        <p:spPr>
          <a:xfrm>
            <a:off x="324000" y="1902300"/>
            <a:ext cx="7135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Round this 4-digit number to the nearest 1,000, 100 and 10</a:t>
            </a:r>
            <a:endParaRPr sz="1800"/>
          </a:p>
        </p:txBody>
      </p:sp>
      <p:sp>
        <p:nvSpPr>
          <p:cNvPr id="978" name="Google Shape;978;p8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graphicFrame>
        <p:nvGraphicFramePr>
          <p:cNvPr id="979" name="Google Shape;979;p83"/>
          <p:cNvGraphicFramePr/>
          <p:nvPr/>
        </p:nvGraphicFramePr>
        <p:xfrm>
          <a:off x="952500" y="2571750"/>
          <a:ext cx="7239000" cy="762000"/>
        </p:xfrm>
        <a:graphic>
          <a:graphicData uri="http://schemas.openxmlformats.org/drawingml/2006/table">
            <a:tbl>
              <a:tblPr>
                <a:noFill/>
                <a:tableStyleId>{7D985FDA-B998-4692-8BB5-78F0D449D970}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1,000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100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2,507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80" name="Google Shape;980;p83"/>
          <p:cNvSpPr txBox="1"/>
          <p:nvPr/>
        </p:nvSpPr>
        <p:spPr>
          <a:xfrm>
            <a:off x="3427500" y="3006463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981" name="Google Shape;981;p83"/>
          <p:cNvSpPr txBox="1"/>
          <p:nvPr/>
        </p:nvSpPr>
        <p:spPr>
          <a:xfrm>
            <a:off x="5180100" y="3006463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2,500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982" name="Google Shape;982;p83"/>
          <p:cNvSpPr txBox="1"/>
          <p:nvPr/>
        </p:nvSpPr>
        <p:spPr>
          <a:xfrm>
            <a:off x="7008900" y="3006463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2,510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8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988" name="Google Shape;988;p8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1352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1) Draw lines to</a:t>
            </a:r>
            <a:r>
              <a:rPr lang="en-GB" sz="1800" b="1"/>
              <a:t> round</a:t>
            </a:r>
            <a:r>
              <a:rPr lang="en-GB" sz="1800"/>
              <a:t> 7,852 in different ways:</a:t>
            </a:r>
            <a:endParaRPr sz="2000"/>
          </a:p>
        </p:txBody>
      </p:sp>
      <p:sp>
        <p:nvSpPr>
          <p:cNvPr id="989" name="Google Shape;989;p84"/>
          <p:cNvSpPr txBox="1">
            <a:spLocks noGrp="1"/>
          </p:cNvSpPr>
          <p:nvPr>
            <p:ph type="body" idx="1"/>
          </p:nvPr>
        </p:nvSpPr>
        <p:spPr>
          <a:xfrm>
            <a:off x="1314600" y="1201250"/>
            <a:ext cx="2318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 the nearest 1,000 </a:t>
            </a:r>
            <a:endParaRPr sz="2000"/>
          </a:p>
        </p:txBody>
      </p:sp>
      <p:sp>
        <p:nvSpPr>
          <p:cNvPr id="990" name="Google Shape;990;p84"/>
          <p:cNvSpPr txBox="1">
            <a:spLocks noGrp="1"/>
          </p:cNvSpPr>
          <p:nvPr>
            <p:ph type="body" idx="1"/>
          </p:nvPr>
        </p:nvSpPr>
        <p:spPr>
          <a:xfrm>
            <a:off x="1314600" y="1810850"/>
            <a:ext cx="2318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 the nearest 100 </a:t>
            </a:r>
            <a:endParaRPr sz="2000"/>
          </a:p>
        </p:txBody>
      </p:sp>
      <p:sp>
        <p:nvSpPr>
          <p:cNvPr id="991" name="Google Shape;991;p84"/>
          <p:cNvSpPr txBox="1">
            <a:spLocks noGrp="1"/>
          </p:cNvSpPr>
          <p:nvPr>
            <p:ph type="body" idx="1"/>
          </p:nvPr>
        </p:nvSpPr>
        <p:spPr>
          <a:xfrm>
            <a:off x="1314600" y="2420450"/>
            <a:ext cx="2318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 the nearest 10 </a:t>
            </a:r>
            <a:endParaRPr sz="2000"/>
          </a:p>
        </p:txBody>
      </p:sp>
      <p:sp>
        <p:nvSpPr>
          <p:cNvPr id="992" name="Google Shape;992;p84"/>
          <p:cNvSpPr txBox="1">
            <a:spLocks noGrp="1"/>
          </p:cNvSpPr>
          <p:nvPr>
            <p:ph type="body" idx="1"/>
          </p:nvPr>
        </p:nvSpPr>
        <p:spPr>
          <a:xfrm>
            <a:off x="4667400" y="1201250"/>
            <a:ext cx="6723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7,850</a:t>
            </a:r>
            <a:endParaRPr sz="2000"/>
          </a:p>
        </p:txBody>
      </p:sp>
      <p:sp>
        <p:nvSpPr>
          <p:cNvPr id="993" name="Google Shape;993;p84"/>
          <p:cNvSpPr txBox="1">
            <a:spLocks noGrp="1"/>
          </p:cNvSpPr>
          <p:nvPr>
            <p:ph type="body" idx="1"/>
          </p:nvPr>
        </p:nvSpPr>
        <p:spPr>
          <a:xfrm>
            <a:off x="4667400" y="1810850"/>
            <a:ext cx="6723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8,000</a:t>
            </a:r>
            <a:endParaRPr sz="2000"/>
          </a:p>
        </p:txBody>
      </p:sp>
      <p:sp>
        <p:nvSpPr>
          <p:cNvPr id="994" name="Google Shape;994;p84"/>
          <p:cNvSpPr txBox="1">
            <a:spLocks noGrp="1"/>
          </p:cNvSpPr>
          <p:nvPr>
            <p:ph type="body" idx="1"/>
          </p:nvPr>
        </p:nvSpPr>
        <p:spPr>
          <a:xfrm>
            <a:off x="4667400" y="2420450"/>
            <a:ext cx="6723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7,900</a:t>
            </a:r>
            <a:endParaRPr sz="2000"/>
          </a:p>
        </p:txBody>
      </p:sp>
      <p:sp>
        <p:nvSpPr>
          <p:cNvPr id="995" name="Google Shape;995;p84"/>
          <p:cNvSpPr txBox="1">
            <a:spLocks noGrp="1"/>
          </p:cNvSpPr>
          <p:nvPr>
            <p:ph type="body" idx="1"/>
          </p:nvPr>
        </p:nvSpPr>
        <p:spPr>
          <a:xfrm>
            <a:off x="324000" y="3121500"/>
            <a:ext cx="3545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2) Give Sofia some feedback.  </a:t>
            </a:r>
            <a:endParaRPr sz="2000"/>
          </a:p>
        </p:txBody>
      </p:sp>
      <p:pic>
        <p:nvPicPr>
          <p:cNvPr id="996" name="Google Shape;996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8326" y="3634556"/>
            <a:ext cx="953899" cy="831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7" name="Google Shape;997;p84"/>
          <p:cNvPicPr preferRelativeResize="0"/>
          <p:nvPr/>
        </p:nvPicPr>
        <p:blipFill rotWithShape="1">
          <a:blip r:embed="rId4">
            <a:alphaModFix/>
          </a:blip>
          <a:srcRect r="57905" b="43690"/>
          <a:stretch/>
        </p:blipFill>
        <p:spPr>
          <a:xfrm>
            <a:off x="381000" y="3658500"/>
            <a:ext cx="2662052" cy="831251"/>
          </a:xfrm>
          <a:prstGeom prst="rect">
            <a:avLst/>
          </a:prstGeom>
          <a:noFill/>
          <a:ln>
            <a:noFill/>
          </a:ln>
        </p:spPr>
      </p:pic>
      <p:sp>
        <p:nvSpPr>
          <p:cNvPr id="998" name="Google Shape;998;p84"/>
          <p:cNvSpPr txBox="1">
            <a:spLocks noGrp="1"/>
          </p:cNvSpPr>
          <p:nvPr>
            <p:ph type="body" idx="1"/>
          </p:nvPr>
        </p:nvSpPr>
        <p:spPr>
          <a:xfrm>
            <a:off x="508800" y="3713300"/>
            <a:ext cx="2270700" cy="122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6,352 rounded to the nearest 100 is 6,452 </a:t>
            </a:r>
            <a:endParaRPr sz="2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" name="Google Shape;1003;p8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1004" name="Google Shape;1004;p8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713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3) </a:t>
            </a:r>
            <a:r>
              <a:rPr lang="en-GB" sz="1800" b="1"/>
              <a:t>Round</a:t>
            </a:r>
            <a:r>
              <a:rPr lang="en-GB" sz="1800"/>
              <a:t> these 4-digit numbers to the nearest 1,000, 100 and 10:</a:t>
            </a:r>
            <a:endParaRPr sz="2000"/>
          </a:p>
        </p:txBody>
      </p:sp>
      <p:graphicFrame>
        <p:nvGraphicFramePr>
          <p:cNvPr id="1005" name="Google Shape;1005;p85"/>
          <p:cNvGraphicFramePr/>
          <p:nvPr/>
        </p:nvGraphicFramePr>
        <p:xfrm>
          <a:off x="952500" y="1428750"/>
          <a:ext cx="7239000" cy="2286000"/>
        </p:xfrm>
        <a:graphic>
          <a:graphicData uri="http://schemas.openxmlformats.org/drawingml/2006/table">
            <a:tbl>
              <a:tblPr>
                <a:noFill/>
                <a:tableStyleId>{7D985FDA-B998-4692-8BB5-78F0D449D970}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1,000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100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3,768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6,591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8,808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5,555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2,004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06" name="Google Shape;1006;p85"/>
          <p:cNvSpPr txBox="1">
            <a:spLocks noGrp="1"/>
          </p:cNvSpPr>
          <p:nvPr>
            <p:ph type="body" idx="1"/>
          </p:nvPr>
        </p:nvSpPr>
        <p:spPr>
          <a:xfrm>
            <a:off x="324000" y="4112100"/>
            <a:ext cx="82377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4) List some numbers which round to 3,000 to the nearest 100 and 3,000 to the nearest 1,000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p8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1012" name="Google Shape;1012;p8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1) Draw lines to</a:t>
            </a:r>
            <a:r>
              <a:rPr lang="en-GB" sz="1800" b="1"/>
              <a:t> round</a:t>
            </a:r>
            <a:r>
              <a:rPr lang="en-GB" sz="1800"/>
              <a:t> 7,852 in different ways:</a:t>
            </a:r>
            <a:endParaRPr sz="2000"/>
          </a:p>
        </p:txBody>
      </p:sp>
      <p:sp>
        <p:nvSpPr>
          <p:cNvPr id="1013" name="Google Shape;1013;p86"/>
          <p:cNvSpPr txBox="1">
            <a:spLocks noGrp="1"/>
          </p:cNvSpPr>
          <p:nvPr>
            <p:ph type="body" idx="1"/>
          </p:nvPr>
        </p:nvSpPr>
        <p:spPr>
          <a:xfrm>
            <a:off x="1314600" y="1201250"/>
            <a:ext cx="2318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 the nearest 1,000 </a:t>
            </a:r>
            <a:endParaRPr sz="2000"/>
          </a:p>
        </p:txBody>
      </p:sp>
      <p:sp>
        <p:nvSpPr>
          <p:cNvPr id="1014" name="Google Shape;1014;p86"/>
          <p:cNvSpPr txBox="1">
            <a:spLocks noGrp="1"/>
          </p:cNvSpPr>
          <p:nvPr>
            <p:ph type="body" idx="1"/>
          </p:nvPr>
        </p:nvSpPr>
        <p:spPr>
          <a:xfrm>
            <a:off x="1314600" y="1810850"/>
            <a:ext cx="2318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 the nearest 100 </a:t>
            </a:r>
            <a:endParaRPr sz="2000"/>
          </a:p>
        </p:txBody>
      </p:sp>
      <p:sp>
        <p:nvSpPr>
          <p:cNvPr id="1015" name="Google Shape;1015;p86"/>
          <p:cNvSpPr txBox="1">
            <a:spLocks noGrp="1"/>
          </p:cNvSpPr>
          <p:nvPr>
            <p:ph type="body" idx="1"/>
          </p:nvPr>
        </p:nvSpPr>
        <p:spPr>
          <a:xfrm>
            <a:off x="1314600" y="2420450"/>
            <a:ext cx="2318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To the nearest 10 </a:t>
            </a:r>
            <a:endParaRPr sz="2000"/>
          </a:p>
        </p:txBody>
      </p:sp>
      <p:sp>
        <p:nvSpPr>
          <p:cNvPr id="1016" name="Google Shape;1016;p86"/>
          <p:cNvSpPr txBox="1">
            <a:spLocks noGrp="1"/>
          </p:cNvSpPr>
          <p:nvPr>
            <p:ph type="body" idx="1"/>
          </p:nvPr>
        </p:nvSpPr>
        <p:spPr>
          <a:xfrm>
            <a:off x="4667400" y="1201250"/>
            <a:ext cx="6723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7,850</a:t>
            </a:r>
            <a:endParaRPr sz="2000"/>
          </a:p>
        </p:txBody>
      </p:sp>
      <p:sp>
        <p:nvSpPr>
          <p:cNvPr id="1017" name="Google Shape;1017;p86"/>
          <p:cNvSpPr txBox="1">
            <a:spLocks noGrp="1"/>
          </p:cNvSpPr>
          <p:nvPr>
            <p:ph type="body" idx="1"/>
          </p:nvPr>
        </p:nvSpPr>
        <p:spPr>
          <a:xfrm>
            <a:off x="4667400" y="1810850"/>
            <a:ext cx="6723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8,000</a:t>
            </a:r>
            <a:endParaRPr sz="2000"/>
          </a:p>
        </p:txBody>
      </p:sp>
      <p:sp>
        <p:nvSpPr>
          <p:cNvPr id="1018" name="Google Shape;1018;p86"/>
          <p:cNvSpPr txBox="1">
            <a:spLocks noGrp="1"/>
          </p:cNvSpPr>
          <p:nvPr>
            <p:ph type="body" idx="1"/>
          </p:nvPr>
        </p:nvSpPr>
        <p:spPr>
          <a:xfrm>
            <a:off x="4667400" y="2420450"/>
            <a:ext cx="6723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7,900</a:t>
            </a:r>
            <a:endParaRPr sz="2000"/>
          </a:p>
        </p:txBody>
      </p:sp>
      <p:cxnSp>
        <p:nvCxnSpPr>
          <p:cNvPr id="1019" name="Google Shape;1019;p86"/>
          <p:cNvCxnSpPr>
            <a:stCxn id="1013" idx="3"/>
            <a:endCxn id="1017" idx="1"/>
          </p:cNvCxnSpPr>
          <p:nvPr/>
        </p:nvCxnSpPr>
        <p:spPr>
          <a:xfrm>
            <a:off x="3633000" y="1361600"/>
            <a:ext cx="1034400" cy="6096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0" name="Google Shape;1020;p86"/>
          <p:cNvCxnSpPr>
            <a:stCxn id="1014" idx="3"/>
            <a:endCxn id="1018" idx="1"/>
          </p:cNvCxnSpPr>
          <p:nvPr/>
        </p:nvCxnSpPr>
        <p:spPr>
          <a:xfrm>
            <a:off x="3633000" y="1971200"/>
            <a:ext cx="1034400" cy="6096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1" name="Google Shape;1021;p86"/>
          <p:cNvCxnSpPr>
            <a:stCxn id="1015" idx="3"/>
            <a:endCxn id="1016" idx="1"/>
          </p:cNvCxnSpPr>
          <p:nvPr/>
        </p:nvCxnSpPr>
        <p:spPr>
          <a:xfrm rot="10800000" flipH="1">
            <a:off x="3633000" y="1361600"/>
            <a:ext cx="1034400" cy="12192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22" name="Google Shape;1022;p86"/>
          <p:cNvSpPr txBox="1">
            <a:spLocks noGrp="1"/>
          </p:cNvSpPr>
          <p:nvPr>
            <p:ph type="body" idx="1"/>
          </p:nvPr>
        </p:nvSpPr>
        <p:spPr>
          <a:xfrm>
            <a:off x="324000" y="3121500"/>
            <a:ext cx="3545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2) Give Sofia some feedback.  </a:t>
            </a:r>
            <a:endParaRPr sz="2000"/>
          </a:p>
        </p:txBody>
      </p:sp>
      <p:pic>
        <p:nvPicPr>
          <p:cNvPr id="1023" name="Google Shape;1023;p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8326" y="3634556"/>
            <a:ext cx="953899" cy="831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" name="Google Shape;1024;p86"/>
          <p:cNvPicPr preferRelativeResize="0"/>
          <p:nvPr/>
        </p:nvPicPr>
        <p:blipFill rotWithShape="1">
          <a:blip r:embed="rId4">
            <a:alphaModFix/>
          </a:blip>
          <a:srcRect r="57905" b="43690"/>
          <a:stretch/>
        </p:blipFill>
        <p:spPr>
          <a:xfrm>
            <a:off x="381000" y="3658500"/>
            <a:ext cx="2662052" cy="831251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Google Shape;1025;p86"/>
          <p:cNvSpPr txBox="1">
            <a:spLocks noGrp="1"/>
          </p:cNvSpPr>
          <p:nvPr>
            <p:ph type="body" idx="1"/>
          </p:nvPr>
        </p:nvSpPr>
        <p:spPr>
          <a:xfrm>
            <a:off x="508800" y="3713300"/>
            <a:ext cx="2270700" cy="122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6,352 rounded to the nearest 100 is 6,452 </a:t>
            </a:r>
            <a:endParaRPr sz="2000"/>
          </a:p>
        </p:txBody>
      </p:sp>
      <p:sp>
        <p:nvSpPr>
          <p:cNvPr id="1026" name="Google Shape;1026;p86"/>
          <p:cNvSpPr txBox="1">
            <a:spLocks noGrp="1"/>
          </p:cNvSpPr>
          <p:nvPr>
            <p:ph type="body" idx="1"/>
          </p:nvPr>
        </p:nvSpPr>
        <p:spPr>
          <a:xfrm>
            <a:off x="4147500" y="2741150"/>
            <a:ext cx="4636500" cy="87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Sofia has remembered that the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5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tens means the number rounds to the next multiple of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However, her answer is not a multiple of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correct answer is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6,400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Google Shape;1031;p8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1032" name="Google Shape;1032;p8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3) </a:t>
            </a:r>
            <a:r>
              <a:rPr lang="en-GB" sz="1800" b="1"/>
              <a:t>Round</a:t>
            </a:r>
            <a:r>
              <a:rPr lang="en-GB" sz="1800"/>
              <a:t> these 4-digit numbers in different ways:</a:t>
            </a:r>
            <a:endParaRPr sz="2000"/>
          </a:p>
        </p:txBody>
      </p:sp>
      <p:graphicFrame>
        <p:nvGraphicFramePr>
          <p:cNvPr id="1033" name="Google Shape;1033;p87"/>
          <p:cNvGraphicFramePr/>
          <p:nvPr/>
        </p:nvGraphicFramePr>
        <p:xfrm>
          <a:off x="952500" y="1123950"/>
          <a:ext cx="7239000" cy="2286000"/>
        </p:xfrm>
        <a:graphic>
          <a:graphicData uri="http://schemas.openxmlformats.org/drawingml/2006/table">
            <a:tbl>
              <a:tblPr>
                <a:noFill/>
                <a:tableStyleId>{7D985FDA-B998-4692-8BB5-78F0D449D970}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1,000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100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Nearest 10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3,768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6,591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8,808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5,555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2,004</a:t>
                      </a:r>
                      <a:endParaRPr sz="1800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34" name="Google Shape;1034;p87"/>
          <p:cNvSpPr txBox="1"/>
          <p:nvPr/>
        </p:nvSpPr>
        <p:spPr>
          <a:xfrm>
            <a:off x="3427500" y="1558663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5" name="Google Shape;1035;p87"/>
          <p:cNvSpPr txBox="1"/>
          <p:nvPr/>
        </p:nvSpPr>
        <p:spPr>
          <a:xfrm>
            <a:off x="3427500" y="1953306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7,000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6" name="Google Shape;1036;p87"/>
          <p:cNvSpPr txBox="1"/>
          <p:nvPr/>
        </p:nvSpPr>
        <p:spPr>
          <a:xfrm>
            <a:off x="3427500" y="2347950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9,000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7" name="Google Shape;1037;p87"/>
          <p:cNvSpPr txBox="1"/>
          <p:nvPr/>
        </p:nvSpPr>
        <p:spPr>
          <a:xfrm>
            <a:off x="3427500" y="2742594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8" name="Google Shape;1038;p87"/>
          <p:cNvSpPr txBox="1"/>
          <p:nvPr/>
        </p:nvSpPr>
        <p:spPr>
          <a:xfrm>
            <a:off x="3427500" y="3137238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9" name="Google Shape;1039;p87"/>
          <p:cNvSpPr txBox="1"/>
          <p:nvPr/>
        </p:nvSpPr>
        <p:spPr>
          <a:xfrm>
            <a:off x="5180100" y="1558663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3,800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0" name="Google Shape;1040;p87"/>
          <p:cNvSpPr txBox="1"/>
          <p:nvPr/>
        </p:nvSpPr>
        <p:spPr>
          <a:xfrm>
            <a:off x="5180100" y="1953306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6,600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1" name="Google Shape;1041;p87"/>
          <p:cNvSpPr txBox="1"/>
          <p:nvPr/>
        </p:nvSpPr>
        <p:spPr>
          <a:xfrm>
            <a:off x="5180100" y="2347950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8,800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2" name="Google Shape;1042;p87"/>
          <p:cNvSpPr txBox="1"/>
          <p:nvPr/>
        </p:nvSpPr>
        <p:spPr>
          <a:xfrm>
            <a:off x="5180100" y="2742594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5,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60</a:t>
            </a:r>
            <a:r>
              <a:rPr lang="en-GB" sz="18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3" name="Google Shape;1043;p87"/>
          <p:cNvSpPr txBox="1"/>
          <p:nvPr/>
        </p:nvSpPr>
        <p:spPr>
          <a:xfrm>
            <a:off x="5180100" y="3137238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4" name="Google Shape;1044;p87"/>
          <p:cNvSpPr txBox="1"/>
          <p:nvPr/>
        </p:nvSpPr>
        <p:spPr>
          <a:xfrm>
            <a:off x="7008900" y="1558663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3,770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5" name="Google Shape;1045;p87"/>
          <p:cNvSpPr txBox="1"/>
          <p:nvPr/>
        </p:nvSpPr>
        <p:spPr>
          <a:xfrm>
            <a:off x="7008900" y="1953306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6,590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6" name="Google Shape;1046;p87"/>
          <p:cNvSpPr txBox="1"/>
          <p:nvPr/>
        </p:nvSpPr>
        <p:spPr>
          <a:xfrm>
            <a:off x="7008900" y="2347950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8,810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7" name="Google Shape;1047;p87"/>
          <p:cNvSpPr txBox="1"/>
          <p:nvPr/>
        </p:nvSpPr>
        <p:spPr>
          <a:xfrm>
            <a:off x="7008900" y="2742594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5,5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6</a:t>
            </a:r>
            <a:r>
              <a:rPr lang="en-GB" sz="18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8" name="Google Shape;1048;p87"/>
          <p:cNvSpPr txBox="1"/>
          <p:nvPr/>
        </p:nvSpPr>
        <p:spPr>
          <a:xfrm>
            <a:off x="7008900" y="3137238"/>
            <a:ext cx="6234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2,000</a:t>
            </a:r>
            <a:endParaRPr sz="18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49" name="Google Shape;1049;p87"/>
          <p:cNvSpPr txBox="1">
            <a:spLocks noGrp="1"/>
          </p:cNvSpPr>
          <p:nvPr>
            <p:ph type="body" idx="1"/>
          </p:nvPr>
        </p:nvSpPr>
        <p:spPr>
          <a:xfrm>
            <a:off x="324000" y="3654900"/>
            <a:ext cx="82377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4) List some numbers which round to 3,000 to the nearest 100 and 3,000 to the nearest 1,000</a:t>
            </a:r>
            <a:endParaRPr sz="1800"/>
          </a:p>
        </p:txBody>
      </p:sp>
      <p:sp>
        <p:nvSpPr>
          <p:cNvPr id="1050" name="Google Shape;1050;p87"/>
          <p:cNvSpPr txBox="1">
            <a:spLocks noGrp="1"/>
          </p:cNvSpPr>
          <p:nvPr>
            <p:ph type="body" idx="1"/>
          </p:nvPr>
        </p:nvSpPr>
        <p:spPr>
          <a:xfrm>
            <a:off x="324000" y="4314214"/>
            <a:ext cx="82377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Any numbers from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2,950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3,049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" name="Google Shape;1055;p88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Rounding a 4-digit number in different ways</a:t>
            </a:r>
            <a:endParaRPr/>
          </a:p>
        </p:txBody>
      </p:sp>
      <p:sp>
        <p:nvSpPr>
          <p:cNvPr id="1056" name="Google Shape;1056;p88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057" name="Google Shape;1057;p88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Round a 4-digit number to the nearest thousand, hundred and ten</a:t>
            </a:r>
            <a:endParaRPr/>
          </a:p>
        </p:txBody>
      </p:sp>
      <p:pic>
        <p:nvPicPr>
          <p:cNvPr id="1058" name="Google Shape;1058;p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6300" y="2988375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Google Shape;1063;p89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24700" cy="1512000"/>
          </a:xfrm>
          <a:prstGeom prst="rect">
            <a:avLst/>
          </a:prstGeom>
          <a:solidFill>
            <a:schemeClr val="lt2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difference between two 4-digit numbers is 5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When each number is </a:t>
            </a:r>
            <a:r>
              <a:rPr lang="en-GB" sz="1800" b="1"/>
              <a:t>rounded</a:t>
            </a:r>
            <a:r>
              <a:rPr lang="en-GB" sz="1800"/>
              <a:t> to the nearest 1,000, the difference between them is 1,000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 could the two numbers be?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064" name="Google Shape;1064;p8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065" name="Google Shape;1065;p89"/>
          <p:cNvSpPr txBox="1">
            <a:spLocks noGrp="1"/>
          </p:cNvSpPr>
          <p:nvPr>
            <p:ph type="body" idx="4294967295"/>
          </p:nvPr>
        </p:nvSpPr>
        <p:spPr>
          <a:xfrm>
            <a:off x="628800" y="3079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1,000</a:t>
            </a:r>
            <a:endParaRPr sz="1800"/>
          </a:p>
        </p:txBody>
      </p:sp>
      <p:sp>
        <p:nvSpPr>
          <p:cNvPr id="1066" name="Google Shape;1066;p89"/>
          <p:cNvSpPr txBox="1">
            <a:spLocks noGrp="1"/>
          </p:cNvSpPr>
          <p:nvPr>
            <p:ph type="body" idx="4294967295"/>
          </p:nvPr>
        </p:nvSpPr>
        <p:spPr>
          <a:xfrm>
            <a:off x="7715400" y="3081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2,000</a:t>
            </a:r>
            <a:endParaRPr sz="1800"/>
          </a:p>
        </p:txBody>
      </p:sp>
      <p:cxnSp>
        <p:nvCxnSpPr>
          <p:cNvPr id="1067" name="Google Shape;1067;p89"/>
          <p:cNvCxnSpPr/>
          <p:nvPr/>
        </p:nvCxnSpPr>
        <p:spPr>
          <a:xfrm>
            <a:off x="4594425" y="2871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68" name="Google Shape;1068;p89"/>
          <p:cNvCxnSpPr/>
          <p:nvPr/>
        </p:nvCxnSpPr>
        <p:spPr>
          <a:xfrm>
            <a:off x="949425" y="30361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69" name="Google Shape;1069;p89"/>
          <p:cNvSpPr/>
          <p:nvPr/>
        </p:nvSpPr>
        <p:spPr>
          <a:xfrm>
            <a:off x="4594425" y="2749500"/>
            <a:ext cx="3484500" cy="4899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070" name="Google Shape;1070;p89"/>
          <p:cNvSpPr txBox="1">
            <a:spLocks noGrp="1"/>
          </p:cNvSpPr>
          <p:nvPr>
            <p:ph type="body" idx="4294967295"/>
          </p:nvPr>
        </p:nvSpPr>
        <p:spPr>
          <a:xfrm>
            <a:off x="4572000" y="3240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1,500</a:t>
            </a:r>
            <a:endParaRPr sz="1800"/>
          </a:p>
        </p:txBody>
      </p:sp>
      <p:cxnSp>
        <p:nvCxnSpPr>
          <p:cNvPr id="1071" name="Google Shape;1071;p89"/>
          <p:cNvCxnSpPr/>
          <p:nvPr/>
        </p:nvCxnSpPr>
        <p:spPr>
          <a:xfrm>
            <a:off x="4442025" y="2871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72" name="Google Shape;1072;p89"/>
          <p:cNvSpPr txBox="1">
            <a:spLocks noGrp="1"/>
          </p:cNvSpPr>
          <p:nvPr>
            <p:ph type="body" idx="4294967295"/>
          </p:nvPr>
        </p:nvSpPr>
        <p:spPr>
          <a:xfrm>
            <a:off x="3981600" y="2547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1,495</a:t>
            </a:r>
            <a:endParaRPr sz="1800"/>
          </a:p>
        </p:txBody>
      </p:sp>
      <p:sp>
        <p:nvSpPr>
          <p:cNvPr id="1073" name="Google Shape;1073;p89"/>
          <p:cNvSpPr/>
          <p:nvPr/>
        </p:nvSpPr>
        <p:spPr>
          <a:xfrm flipH="1">
            <a:off x="957525" y="2749500"/>
            <a:ext cx="3484500" cy="4899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074" name="Google Shape;1074;p89"/>
          <p:cNvSpPr txBox="1">
            <a:spLocks noGrp="1"/>
          </p:cNvSpPr>
          <p:nvPr>
            <p:ph type="body" idx="4294967295"/>
          </p:nvPr>
        </p:nvSpPr>
        <p:spPr>
          <a:xfrm>
            <a:off x="324000" y="3883500"/>
            <a:ext cx="8237700" cy="30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A systematic approach will help to find all of the possibilities.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075" name="Google Shape;1075;p89"/>
          <p:cNvSpPr txBox="1">
            <a:spLocks noGrp="1"/>
          </p:cNvSpPr>
          <p:nvPr>
            <p:ph type="body" idx="4294967295"/>
          </p:nvPr>
        </p:nvSpPr>
        <p:spPr>
          <a:xfrm>
            <a:off x="324000" y="4287025"/>
            <a:ext cx="8237700" cy="30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Start with the possibilities where the thousands digit is 1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076" name="Google Shape;1076;p89"/>
          <p:cNvSpPr/>
          <p:nvPr/>
        </p:nvSpPr>
        <p:spPr>
          <a:xfrm>
            <a:off x="581225" y="3086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7" name="Google Shape;1077;p89"/>
          <p:cNvSpPr/>
          <p:nvPr/>
        </p:nvSpPr>
        <p:spPr>
          <a:xfrm>
            <a:off x="7667825" y="3086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p90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913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Keep increasing the numbers by one until the statement is no longer true.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083" name="Google Shape;1083;p9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084" name="Google Shape;1084;p90"/>
          <p:cNvSpPr txBox="1">
            <a:spLocks noGrp="1"/>
          </p:cNvSpPr>
          <p:nvPr>
            <p:ph type="body" idx="4294967295"/>
          </p:nvPr>
        </p:nvSpPr>
        <p:spPr>
          <a:xfrm>
            <a:off x="628800" y="13272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1,000</a:t>
            </a:r>
            <a:endParaRPr sz="1800"/>
          </a:p>
        </p:txBody>
      </p:sp>
      <p:sp>
        <p:nvSpPr>
          <p:cNvPr id="1085" name="Google Shape;1085;p90"/>
          <p:cNvSpPr txBox="1">
            <a:spLocks noGrp="1"/>
          </p:cNvSpPr>
          <p:nvPr>
            <p:ph type="body" idx="4294967295"/>
          </p:nvPr>
        </p:nvSpPr>
        <p:spPr>
          <a:xfrm>
            <a:off x="7715400" y="1328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2,000</a:t>
            </a:r>
            <a:endParaRPr sz="1800"/>
          </a:p>
        </p:txBody>
      </p:sp>
      <p:cxnSp>
        <p:nvCxnSpPr>
          <p:cNvPr id="1086" name="Google Shape;1086;p90"/>
          <p:cNvCxnSpPr/>
          <p:nvPr/>
        </p:nvCxnSpPr>
        <p:spPr>
          <a:xfrm>
            <a:off x="4670625" y="11184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7" name="Google Shape;1087;p90"/>
          <p:cNvCxnSpPr/>
          <p:nvPr/>
        </p:nvCxnSpPr>
        <p:spPr>
          <a:xfrm>
            <a:off x="949425" y="12835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88" name="Google Shape;1088;p90"/>
          <p:cNvSpPr/>
          <p:nvPr/>
        </p:nvSpPr>
        <p:spPr>
          <a:xfrm>
            <a:off x="4670625" y="996900"/>
            <a:ext cx="3408300" cy="5130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089" name="Google Shape;1089;p90"/>
          <p:cNvSpPr txBox="1">
            <a:spLocks noGrp="1"/>
          </p:cNvSpPr>
          <p:nvPr>
            <p:ph type="body" idx="4294967295"/>
          </p:nvPr>
        </p:nvSpPr>
        <p:spPr>
          <a:xfrm>
            <a:off x="4572000" y="1487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1,501</a:t>
            </a:r>
            <a:endParaRPr sz="1800"/>
          </a:p>
        </p:txBody>
      </p:sp>
      <p:cxnSp>
        <p:nvCxnSpPr>
          <p:cNvPr id="1090" name="Google Shape;1090;p90"/>
          <p:cNvCxnSpPr/>
          <p:nvPr/>
        </p:nvCxnSpPr>
        <p:spPr>
          <a:xfrm>
            <a:off x="4518225" y="11184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91" name="Google Shape;1091;p90"/>
          <p:cNvSpPr txBox="1">
            <a:spLocks noGrp="1"/>
          </p:cNvSpPr>
          <p:nvPr>
            <p:ph type="body" idx="4294967295"/>
          </p:nvPr>
        </p:nvSpPr>
        <p:spPr>
          <a:xfrm>
            <a:off x="3981600" y="795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1,496</a:t>
            </a:r>
            <a:endParaRPr sz="1800"/>
          </a:p>
        </p:txBody>
      </p:sp>
      <p:sp>
        <p:nvSpPr>
          <p:cNvPr id="1092" name="Google Shape;1092;p90"/>
          <p:cNvSpPr/>
          <p:nvPr/>
        </p:nvSpPr>
        <p:spPr>
          <a:xfrm flipH="1">
            <a:off x="957525" y="996900"/>
            <a:ext cx="3560700" cy="5130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093" name="Google Shape;1093;p90"/>
          <p:cNvSpPr/>
          <p:nvPr/>
        </p:nvSpPr>
        <p:spPr>
          <a:xfrm>
            <a:off x="581225" y="13343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4" name="Google Shape;1094;p90"/>
          <p:cNvSpPr/>
          <p:nvPr/>
        </p:nvSpPr>
        <p:spPr>
          <a:xfrm>
            <a:off x="7667825" y="13343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5" name="Google Shape;1095;p90"/>
          <p:cNvSpPr txBox="1">
            <a:spLocks noGrp="1"/>
          </p:cNvSpPr>
          <p:nvPr>
            <p:ph type="body" idx="4294967295"/>
          </p:nvPr>
        </p:nvSpPr>
        <p:spPr>
          <a:xfrm>
            <a:off x="628800" y="2317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1,000</a:t>
            </a:r>
            <a:endParaRPr sz="1800"/>
          </a:p>
        </p:txBody>
      </p:sp>
      <p:sp>
        <p:nvSpPr>
          <p:cNvPr id="1096" name="Google Shape;1096;p90"/>
          <p:cNvSpPr txBox="1">
            <a:spLocks noGrp="1"/>
          </p:cNvSpPr>
          <p:nvPr>
            <p:ph type="body" idx="4294967295"/>
          </p:nvPr>
        </p:nvSpPr>
        <p:spPr>
          <a:xfrm>
            <a:off x="7715400" y="2319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2,000</a:t>
            </a:r>
            <a:endParaRPr sz="1800"/>
          </a:p>
        </p:txBody>
      </p:sp>
      <p:cxnSp>
        <p:nvCxnSpPr>
          <p:cNvPr id="1097" name="Google Shape;1097;p90"/>
          <p:cNvCxnSpPr/>
          <p:nvPr/>
        </p:nvCxnSpPr>
        <p:spPr>
          <a:xfrm>
            <a:off x="4746825" y="2109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98" name="Google Shape;1098;p90"/>
          <p:cNvCxnSpPr/>
          <p:nvPr/>
        </p:nvCxnSpPr>
        <p:spPr>
          <a:xfrm>
            <a:off x="949425" y="22741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99" name="Google Shape;1099;p90"/>
          <p:cNvSpPr/>
          <p:nvPr/>
        </p:nvSpPr>
        <p:spPr>
          <a:xfrm>
            <a:off x="4746825" y="1987500"/>
            <a:ext cx="3332100" cy="5130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00" name="Google Shape;1100;p90"/>
          <p:cNvSpPr txBox="1">
            <a:spLocks noGrp="1"/>
          </p:cNvSpPr>
          <p:nvPr>
            <p:ph type="body" idx="4294967295"/>
          </p:nvPr>
        </p:nvSpPr>
        <p:spPr>
          <a:xfrm>
            <a:off x="4648200" y="2478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1,502</a:t>
            </a:r>
            <a:endParaRPr sz="1800"/>
          </a:p>
        </p:txBody>
      </p:sp>
      <p:cxnSp>
        <p:nvCxnSpPr>
          <p:cNvPr id="1101" name="Google Shape;1101;p90"/>
          <p:cNvCxnSpPr/>
          <p:nvPr/>
        </p:nvCxnSpPr>
        <p:spPr>
          <a:xfrm>
            <a:off x="4594425" y="2109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02" name="Google Shape;1102;p90"/>
          <p:cNvSpPr txBox="1">
            <a:spLocks noGrp="1"/>
          </p:cNvSpPr>
          <p:nvPr>
            <p:ph type="body" idx="4294967295"/>
          </p:nvPr>
        </p:nvSpPr>
        <p:spPr>
          <a:xfrm>
            <a:off x="4057800" y="1785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1,497</a:t>
            </a:r>
            <a:endParaRPr sz="1800"/>
          </a:p>
        </p:txBody>
      </p:sp>
      <p:sp>
        <p:nvSpPr>
          <p:cNvPr id="1103" name="Google Shape;1103;p90"/>
          <p:cNvSpPr/>
          <p:nvPr/>
        </p:nvSpPr>
        <p:spPr>
          <a:xfrm flipH="1">
            <a:off x="957525" y="1987500"/>
            <a:ext cx="3636900" cy="5130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04" name="Google Shape;1104;p90"/>
          <p:cNvSpPr/>
          <p:nvPr/>
        </p:nvSpPr>
        <p:spPr>
          <a:xfrm>
            <a:off x="581225" y="2324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5" name="Google Shape;1105;p90"/>
          <p:cNvSpPr/>
          <p:nvPr/>
        </p:nvSpPr>
        <p:spPr>
          <a:xfrm>
            <a:off x="7667825" y="2324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6" name="Google Shape;1106;p90"/>
          <p:cNvSpPr txBox="1">
            <a:spLocks noGrp="1"/>
          </p:cNvSpPr>
          <p:nvPr>
            <p:ph type="body" idx="4294967295"/>
          </p:nvPr>
        </p:nvSpPr>
        <p:spPr>
          <a:xfrm>
            <a:off x="628800" y="3308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1,000</a:t>
            </a:r>
            <a:endParaRPr sz="1800"/>
          </a:p>
        </p:txBody>
      </p:sp>
      <p:sp>
        <p:nvSpPr>
          <p:cNvPr id="1107" name="Google Shape;1107;p90"/>
          <p:cNvSpPr txBox="1">
            <a:spLocks noGrp="1"/>
          </p:cNvSpPr>
          <p:nvPr>
            <p:ph type="body" idx="4294967295"/>
          </p:nvPr>
        </p:nvSpPr>
        <p:spPr>
          <a:xfrm>
            <a:off x="7715400" y="3309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2,000</a:t>
            </a:r>
            <a:endParaRPr sz="1800"/>
          </a:p>
        </p:txBody>
      </p:sp>
      <p:cxnSp>
        <p:nvCxnSpPr>
          <p:cNvPr id="1108" name="Google Shape;1108;p90"/>
          <p:cNvCxnSpPr/>
          <p:nvPr/>
        </p:nvCxnSpPr>
        <p:spPr>
          <a:xfrm>
            <a:off x="4823025" y="30996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09" name="Google Shape;1109;p90"/>
          <p:cNvCxnSpPr/>
          <p:nvPr/>
        </p:nvCxnSpPr>
        <p:spPr>
          <a:xfrm>
            <a:off x="949425" y="32647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10" name="Google Shape;1110;p90"/>
          <p:cNvSpPr/>
          <p:nvPr/>
        </p:nvSpPr>
        <p:spPr>
          <a:xfrm>
            <a:off x="4824000" y="2978100"/>
            <a:ext cx="3255000" cy="5130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11" name="Google Shape;1111;p90"/>
          <p:cNvSpPr txBox="1">
            <a:spLocks noGrp="1"/>
          </p:cNvSpPr>
          <p:nvPr>
            <p:ph type="body" idx="4294967295"/>
          </p:nvPr>
        </p:nvSpPr>
        <p:spPr>
          <a:xfrm>
            <a:off x="4648200" y="3468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1,503</a:t>
            </a:r>
            <a:endParaRPr sz="1800"/>
          </a:p>
        </p:txBody>
      </p:sp>
      <p:cxnSp>
        <p:nvCxnSpPr>
          <p:cNvPr id="1112" name="Google Shape;1112;p90"/>
          <p:cNvCxnSpPr/>
          <p:nvPr/>
        </p:nvCxnSpPr>
        <p:spPr>
          <a:xfrm>
            <a:off x="4670625" y="30996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13" name="Google Shape;1113;p90"/>
          <p:cNvSpPr txBox="1">
            <a:spLocks noGrp="1"/>
          </p:cNvSpPr>
          <p:nvPr>
            <p:ph type="body" idx="4294967295"/>
          </p:nvPr>
        </p:nvSpPr>
        <p:spPr>
          <a:xfrm>
            <a:off x="4057800" y="27762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1,498</a:t>
            </a:r>
            <a:endParaRPr sz="1800"/>
          </a:p>
        </p:txBody>
      </p:sp>
      <p:sp>
        <p:nvSpPr>
          <p:cNvPr id="1114" name="Google Shape;1114;p90"/>
          <p:cNvSpPr/>
          <p:nvPr/>
        </p:nvSpPr>
        <p:spPr>
          <a:xfrm flipH="1">
            <a:off x="957525" y="2978100"/>
            <a:ext cx="3713100" cy="5454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15" name="Google Shape;1115;p90"/>
          <p:cNvSpPr/>
          <p:nvPr/>
        </p:nvSpPr>
        <p:spPr>
          <a:xfrm>
            <a:off x="581225" y="33155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6" name="Google Shape;1116;p90"/>
          <p:cNvSpPr/>
          <p:nvPr/>
        </p:nvSpPr>
        <p:spPr>
          <a:xfrm>
            <a:off x="7667825" y="33155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7" name="Google Shape;1117;p90"/>
          <p:cNvSpPr txBox="1">
            <a:spLocks noGrp="1"/>
          </p:cNvSpPr>
          <p:nvPr>
            <p:ph type="body" idx="4294967295"/>
          </p:nvPr>
        </p:nvSpPr>
        <p:spPr>
          <a:xfrm>
            <a:off x="628800" y="43752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1,000</a:t>
            </a:r>
            <a:endParaRPr sz="1800"/>
          </a:p>
        </p:txBody>
      </p:sp>
      <p:sp>
        <p:nvSpPr>
          <p:cNvPr id="1118" name="Google Shape;1118;p90"/>
          <p:cNvSpPr txBox="1">
            <a:spLocks noGrp="1"/>
          </p:cNvSpPr>
          <p:nvPr>
            <p:ph type="body" idx="4294967295"/>
          </p:nvPr>
        </p:nvSpPr>
        <p:spPr>
          <a:xfrm>
            <a:off x="7715400" y="4376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2,000</a:t>
            </a:r>
            <a:endParaRPr sz="1800"/>
          </a:p>
        </p:txBody>
      </p:sp>
      <p:cxnSp>
        <p:nvCxnSpPr>
          <p:cNvPr id="1119" name="Google Shape;1119;p90"/>
          <p:cNvCxnSpPr/>
          <p:nvPr/>
        </p:nvCxnSpPr>
        <p:spPr>
          <a:xfrm>
            <a:off x="4899225" y="41664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0" name="Google Shape;1120;p90"/>
          <p:cNvCxnSpPr/>
          <p:nvPr/>
        </p:nvCxnSpPr>
        <p:spPr>
          <a:xfrm>
            <a:off x="949425" y="43315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21" name="Google Shape;1121;p90"/>
          <p:cNvSpPr/>
          <p:nvPr/>
        </p:nvSpPr>
        <p:spPr>
          <a:xfrm>
            <a:off x="4899225" y="4044900"/>
            <a:ext cx="3179700" cy="5130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22" name="Google Shape;1122;p90"/>
          <p:cNvSpPr txBox="1">
            <a:spLocks noGrp="1"/>
          </p:cNvSpPr>
          <p:nvPr>
            <p:ph type="body" idx="4294967295"/>
          </p:nvPr>
        </p:nvSpPr>
        <p:spPr>
          <a:xfrm>
            <a:off x="4648200" y="4535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1,504</a:t>
            </a:r>
            <a:endParaRPr sz="1800"/>
          </a:p>
        </p:txBody>
      </p:sp>
      <p:cxnSp>
        <p:nvCxnSpPr>
          <p:cNvPr id="1123" name="Google Shape;1123;p90"/>
          <p:cNvCxnSpPr/>
          <p:nvPr/>
        </p:nvCxnSpPr>
        <p:spPr>
          <a:xfrm>
            <a:off x="4746825" y="41664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24" name="Google Shape;1124;p90"/>
          <p:cNvSpPr txBox="1">
            <a:spLocks noGrp="1"/>
          </p:cNvSpPr>
          <p:nvPr>
            <p:ph type="body" idx="4294967295"/>
          </p:nvPr>
        </p:nvSpPr>
        <p:spPr>
          <a:xfrm>
            <a:off x="4057800" y="3843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1,499</a:t>
            </a:r>
            <a:endParaRPr sz="1800"/>
          </a:p>
        </p:txBody>
      </p:sp>
      <p:sp>
        <p:nvSpPr>
          <p:cNvPr id="1125" name="Google Shape;1125;p90"/>
          <p:cNvSpPr/>
          <p:nvPr/>
        </p:nvSpPr>
        <p:spPr>
          <a:xfrm flipH="1">
            <a:off x="957525" y="4044900"/>
            <a:ext cx="3789300" cy="5727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26" name="Google Shape;1126;p90"/>
          <p:cNvSpPr/>
          <p:nvPr/>
        </p:nvSpPr>
        <p:spPr>
          <a:xfrm>
            <a:off x="581225" y="43823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7" name="Google Shape;1127;p90"/>
          <p:cNvSpPr/>
          <p:nvPr/>
        </p:nvSpPr>
        <p:spPr>
          <a:xfrm>
            <a:off x="7667825" y="43823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" name="Google Shape;1132;p91"/>
          <p:cNvSpPr txBox="1">
            <a:spLocks noGrp="1"/>
          </p:cNvSpPr>
          <p:nvPr>
            <p:ph type="body" idx="4294967295"/>
          </p:nvPr>
        </p:nvSpPr>
        <p:spPr>
          <a:xfrm>
            <a:off x="324000" y="4188300"/>
            <a:ext cx="7135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same possibilities can be explored with numbers where the thousands digit is 2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33" name="Google Shape;1133;p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134" name="Google Shape;1134;p91"/>
          <p:cNvSpPr txBox="1">
            <a:spLocks noGrp="1"/>
          </p:cNvSpPr>
          <p:nvPr>
            <p:ph type="body" idx="4294967295"/>
          </p:nvPr>
        </p:nvSpPr>
        <p:spPr>
          <a:xfrm>
            <a:off x="628800" y="3079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2,000</a:t>
            </a:r>
            <a:endParaRPr sz="1800"/>
          </a:p>
        </p:txBody>
      </p:sp>
      <p:sp>
        <p:nvSpPr>
          <p:cNvPr id="1135" name="Google Shape;1135;p91"/>
          <p:cNvSpPr txBox="1">
            <a:spLocks noGrp="1"/>
          </p:cNvSpPr>
          <p:nvPr>
            <p:ph type="body" idx="4294967295"/>
          </p:nvPr>
        </p:nvSpPr>
        <p:spPr>
          <a:xfrm>
            <a:off x="7715400" y="3081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3,000</a:t>
            </a:r>
            <a:endParaRPr sz="1800"/>
          </a:p>
        </p:txBody>
      </p:sp>
      <p:cxnSp>
        <p:nvCxnSpPr>
          <p:cNvPr id="1136" name="Google Shape;1136;p91"/>
          <p:cNvCxnSpPr/>
          <p:nvPr/>
        </p:nvCxnSpPr>
        <p:spPr>
          <a:xfrm>
            <a:off x="4594425" y="2871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7" name="Google Shape;1137;p91"/>
          <p:cNvCxnSpPr/>
          <p:nvPr/>
        </p:nvCxnSpPr>
        <p:spPr>
          <a:xfrm>
            <a:off x="949425" y="30361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38" name="Google Shape;1138;p91"/>
          <p:cNvSpPr/>
          <p:nvPr/>
        </p:nvSpPr>
        <p:spPr>
          <a:xfrm>
            <a:off x="4594425" y="2749500"/>
            <a:ext cx="3484500" cy="4899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39" name="Google Shape;1139;p91"/>
          <p:cNvSpPr txBox="1">
            <a:spLocks noGrp="1"/>
          </p:cNvSpPr>
          <p:nvPr>
            <p:ph type="body" idx="4294967295"/>
          </p:nvPr>
        </p:nvSpPr>
        <p:spPr>
          <a:xfrm>
            <a:off x="4572000" y="3240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2,500</a:t>
            </a:r>
            <a:endParaRPr sz="1800"/>
          </a:p>
        </p:txBody>
      </p:sp>
      <p:cxnSp>
        <p:nvCxnSpPr>
          <p:cNvPr id="1140" name="Google Shape;1140;p91"/>
          <p:cNvCxnSpPr/>
          <p:nvPr/>
        </p:nvCxnSpPr>
        <p:spPr>
          <a:xfrm>
            <a:off x="4442025" y="2871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41" name="Google Shape;1141;p91"/>
          <p:cNvSpPr txBox="1">
            <a:spLocks noGrp="1"/>
          </p:cNvSpPr>
          <p:nvPr>
            <p:ph type="body" idx="4294967295"/>
          </p:nvPr>
        </p:nvSpPr>
        <p:spPr>
          <a:xfrm>
            <a:off x="3981600" y="25476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2,495</a:t>
            </a:r>
            <a:endParaRPr sz="1800"/>
          </a:p>
        </p:txBody>
      </p:sp>
      <p:sp>
        <p:nvSpPr>
          <p:cNvPr id="1142" name="Google Shape;1142;p91"/>
          <p:cNvSpPr/>
          <p:nvPr/>
        </p:nvSpPr>
        <p:spPr>
          <a:xfrm flipH="1">
            <a:off x="957525" y="2749500"/>
            <a:ext cx="3484500" cy="4899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143" name="Google Shape;1143;p91"/>
          <p:cNvSpPr/>
          <p:nvPr/>
        </p:nvSpPr>
        <p:spPr>
          <a:xfrm>
            <a:off x="581225" y="3086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4" name="Google Shape;1144;p91"/>
          <p:cNvSpPr/>
          <p:nvPr/>
        </p:nvSpPr>
        <p:spPr>
          <a:xfrm>
            <a:off x="7667825" y="3086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5" name="Google Shape;1145;p91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1512000"/>
          </a:xfrm>
          <a:prstGeom prst="rect">
            <a:avLst/>
          </a:prstGeom>
          <a:solidFill>
            <a:schemeClr val="lt2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difference between two 4-digit numbers is 5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When each number is </a:t>
            </a:r>
            <a:r>
              <a:rPr lang="en-GB" sz="1800" b="1"/>
              <a:t>rounded</a:t>
            </a:r>
            <a:r>
              <a:rPr lang="en-GB" sz="1800"/>
              <a:t> to the nearest 1,000, the difference between them is 1,000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 could the two numbers be?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0" name="Google Shape;1150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151" name="Google Shape;1151;p92"/>
          <p:cNvSpPr txBox="1">
            <a:spLocks noGrp="1"/>
          </p:cNvSpPr>
          <p:nvPr>
            <p:ph type="body" idx="4294967295"/>
          </p:nvPr>
        </p:nvSpPr>
        <p:spPr>
          <a:xfrm>
            <a:off x="304950" y="2404500"/>
            <a:ext cx="7135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possibilities where the thousands digit is 2 are: 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52" name="Google Shape;1152;p92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1512000"/>
          </a:xfrm>
          <a:prstGeom prst="rect">
            <a:avLst/>
          </a:prstGeom>
          <a:solidFill>
            <a:schemeClr val="lt2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difference between two 4-digit numbers is 5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When each number is </a:t>
            </a:r>
            <a:r>
              <a:rPr lang="en-GB" sz="1800" b="1"/>
              <a:t>rounded</a:t>
            </a:r>
            <a:r>
              <a:rPr lang="en-GB" sz="1800"/>
              <a:t> to the nearest 1,000, the difference between them is 1,000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 could the two numbers be?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53" name="Google Shape;1153;p92"/>
          <p:cNvSpPr txBox="1">
            <a:spLocks noGrp="1"/>
          </p:cNvSpPr>
          <p:nvPr>
            <p:ph type="body" idx="4294967295"/>
          </p:nvPr>
        </p:nvSpPr>
        <p:spPr>
          <a:xfrm>
            <a:off x="3886350" y="30903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2,495↔2,500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54" name="Google Shape;1154;p92"/>
          <p:cNvSpPr txBox="1">
            <a:spLocks noGrp="1"/>
          </p:cNvSpPr>
          <p:nvPr>
            <p:ph type="body" idx="4294967295"/>
          </p:nvPr>
        </p:nvSpPr>
        <p:spPr>
          <a:xfrm>
            <a:off x="3886350" y="34522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2,496↔2,501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55" name="Google Shape;1155;p92"/>
          <p:cNvSpPr txBox="1">
            <a:spLocks noGrp="1"/>
          </p:cNvSpPr>
          <p:nvPr>
            <p:ph type="body" idx="4294967295"/>
          </p:nvPr>
        </p:nvSpPr>
        <p:spPr>
          <a:xfrm>
            <a:off x="3886350" y="3814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2,497↔2,502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56" name="Google Shape;1156;p92"/>
          <p:cNvSpPr txBox="1">
            <a:spLocks noGrp="1"/>
          </p:cNvSpPr>
          <p:nvPr>
            <p:ph type="body" idx="4294967295"/>
          </p:nvPr>
        </p:nvSpPr>
        <p:spPr>
          <a:xfrm>
            <a:off x="3886350" y="4176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2,498↔2,503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57" name="Google Shape;1157;p92"/>
          <p:cNvSpPr txBox="1">
            <a:spLocks noGrp="1"/>
          </p:cNvSpPr>
          <p:nvPr>
            <p:ph type="body" idx="4294967295"/>
          </p:nvPr>
        </p:nvSpPr>
        <p:spPr>
          <a:xfrm>
            <a:off x="3886350" y="4538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2,499↔2,504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" name="Google Shape;1162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163" name="Google Shape;1163;p9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135200" cy="1512000"/>
          </a:xfrm>
          <a:prstGeom prst="rect">
            <a:avLst/>
          </a:prstGeom>
          <a:solidFill>
            <a:schemeClr val="lt2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difference between two 4-digit numbers is 5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When each number is </a:t>
            </a:r>
            <a:r>
              <a:rPr lang="en-GB" sz="1800" b="1"/>
              <a:t>rounded</a:t>
            </a:r>
            <a:r>
              <a:rPr lang="en-GB" sz="1800"/>
              <a:t> to the nearest 1,000, the difference between them is 1,000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 could the two numbers be?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64" name="Google Shape;1164;p93"/>
          <p:cNvSpPr txBox="1">
            <a:spLocks noGrp="1"/>
          </p:cNvSpPr>
          <p:nvPr>
            <p:ph type="body" idx="1"/>
          </p:nvPr>
        </p:nvSpPr>
        <p:spPr>
          <a:xfrm>
            <a:off x="381150" y="30903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3,495↔3,500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65" name="Google Shape;1165;p93"/>
          <p:cNvSpPr txBox="1">
            <a:spLocks noGrp="1"/>
          </p:cNvSpPr>
          <p:nvPr>
            <p:ph type="body" idx="1"/>
          </p:nvPr>
        </p:nvSpPr>
        <p:spPr>
          <a:xfrm>
            <a:off x="381150" y="34522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3,496↔3,501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66" name="Google Shape;1166;p93"/>
          <p:cNvSpPr txBox="1">
            <a:spLocks noGrp="1"/>
          </p:cNvSpPr>
          <p:nvPr>
            <p:ph type="body" idx="1"/>
          </p:nvPr>
        </p:nvSpPr>
        <p:spPr>
          <a:xfrm>
            <a:off x="381150" y="3814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3,497↔3,502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67" name="Google Shape;1167;p93"/>
          <p:cNvSpPr txBox="1">
            <a:spLocks noGrp="1"/>
          </p:cNvSpPr>
          <p:nvPr>
            <p:ph type="body" idx="1"/>
          </p:nvPr>
        </p:nvSpPr>
        <p:spPr>
          <a:xfrm>
            <a:off x="381150" y="4176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3,498↔3,503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68" name="Google Shape;1168;p93"/>
          <p:cNvSpPr txBox="1">
            <a:spLocks noGrp="1"/>
          </p:cNvSpPr>
          <p:nvPr>
            <p:ph type="body" idx="1"/>
          </p:nvPr>
        </p:nvSpPr>
        <p:spPr>
          <a:xfrm>
            <a:off x="381150" y="4538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3,499↔3,504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69" name="Google Shape;1169;p93"/>
          <p:cNvSpPr txBox="1">
            <a:spLocks noGrp="1"/>
          </p:cNvSpPr>
          <p:nvPr>
            <p:ph type="body" idx="1"/>
          </p:nvPr>
        </p:nvSpPr>
        <p:spPr>
          <a:xfrm>
            <a:off x="304950" y="2404500"/>
            <a:ext cx="7135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Which possibilities exist where the thousands digit is 3?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70" name="Google Shape;1170;p93"/>
          <p:cNvSpPr txBox="1">
            <a:spLocks noGrp="1"/>
          </p:cNvSpPr>
          <p:nvPr>
            <p:ph type="body" idx="1"/>
          </p:nvPr>
        </p:nvSpPr>
        <p:spPr>
          <a:xfrm>
            <a:off x="2887200" y="3014100"/>
            <a:ext cx="60009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This could be repeated for the thousands digit of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4, 5, 6, 7, 8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and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 9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71" name="Google Shape;1171;p93"/>
          <p:cNvSpPr txBox="1">
            <a:spLocks noGrp="1"/>
          </p:cNvSpPr>
          <p:nvPr>
            <p:ph type="body" idx="1"/>
          </p:nvPr>
        </p:nvSpPr>
        <p:spPr>
          <a:xfrm>
            <a:off x="2887200" y="3699900"/>
            <a:ext cx="36543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There are five possibilities each time.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72" name="Google Shape;1172;p93"/>
          <p:cNvSpPr txBox="1">
            <a:spLocks noGrp="1"/>
          </p:cNvSpPr>
          <p:nvPr>
            <p:ph type="body" idx="1"/>
          </p:nvPr>
        </p:nvSpPr>
        <p:spPr>
          <a:xfrm>
            <a:off x="2887200" y="4080900"/>
            <a:ext cx="58830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That makes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45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possible answers to the question!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" name="Google Shape;1177;p94"/>
          <p:cNvSpPr txBox="1">
            <a:spLocks noGrp="1"/>
          </p:cNvSpPr>
          <p:nvPr>
            <p:ph type="body" idx="4294967295"/>
          </p:nvPr>
        </p:nvSpPr>
        <p:spPr>
          <a:xfrm>
            <a:off x="324000" y="835500"/>
            <a:ext cx="8010600" cy="112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1) Use </a:t>
            </a:r>
            <a:r>
              <a:rPr lang="en-GB" sz="1800" b="1"/>
              <a:t>rounding</a:t>
            </a:r>
            <a:r>
              <a:rPr lang="en-GB" sz="1800"/>
              <a:t> skills to answer the following question. Think about which digit you need to consider each time.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a) There is 1,750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ml</a:t>
            </a:r>
            <a:r>
              <a:rPr lang="en-GB" sz="1800"/>
              <a:t> of juice in a jug. What is this </a:t>
            </a:r>
            <a:r>
              <a:rPr lang="en-GB" sz="1800" b="1"/>
              <a:t>rounded</a:t>
            </a:r>
            <a:r>
              <a:rPr lang="en-GB" sz="1800"/>
              <a:t> to the nearest litre?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b) The mass of Sofia’s labrador is 3,207 g. What is this to the nearest 1 kg?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c) In a year, Oak Academy raises £2,457 for charity. Class 6 raise an additional £128 from a cake sale.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/>
              <a:t>Rounded</a:t>
            </a:r>
            <a:r>
              <a:rPr lang="en-GB" sz="1800"/>
              <a:t> to the nearest £10, how much has been made for charity?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78" name="Google Shape;1178;p94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p95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15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2) The difference between two 4-digit numbers is 3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When each number is </a:t>
            </a:r>
            <a:r>
              <a:rPr lang="en-GB" sz="1800" b="1"/>
              <a:t>rounded</a:t>
            </a:r>
            <a:r>
              <a:rPr lang="en-GB" sz="1800"/>
              <a:t> to the nearest 10, the difference between them is 10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The numbers have a thousands digit of 3 and a hundreds digit of 4</a:t>
            </a: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 could the two numbers be? Give as many possible answers as you can.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84" name="Google Shape;1184;p95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9" name="Google Shape;1189;p96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131200" cy="48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3) Using each digit card only once, how many different ways can you fill the boxes? Can you be systematic and find all of the possibilities? </a:t>
            </a:r>
            <a:endParaRPr sz="1800"/>
          </a:p>
        </p:txBody>
      </p:sp>
      <p:sp>
        <p:nvSpPr>
          <p:cNvPr id="1190" name="Google Shape;1190;p96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191" name="Google Shape;1191;p96"/>
          <p:cNvSpPr/>
          <p:nvPr/>
        </p:nvSpPr>
        <p:spPr>
          <a:xfrm>
            <a:off x="5529242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6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2" name="Google Shape;1192;p96"/>
          <p:cNvSpPr/>
          <p:nvPr/>
        </p:nvSpPr>
        <p:spPr>
          <a:xfrm>
            <a:off x="6387237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7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3" name="Google Shape;1193;p96"/>
          <p:cNvSpPr/>
          <p:nvPr/>
        </p:nvSpPr>
        <p:spPr>
          <a:xfrm>
            <a:off x="3813141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4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4" name="Google Shape;1194;p96"/>
          <p:cNvSpPr/>
          <p:nvPr/>
        </p:nvSpPr>
        <p:spPr>
          <a:xfrm>
            <a:off x="4671136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5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5" name="Google Shape;1195;p96"/>
          <p:cNvSpPr/>
          <p:nvPr/>
        </p:nvSpPr>
        <p:spPr>
          <a:xfrm>
            <a:off x="2097039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2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6" name="Google Shape;1196;p96"/>
          <p:cNvSpPr/>
          <p:nvPr/>
        </p:nvSpPr>
        <p:spPr>
          <a:xfrm>
            <a:off x="2955034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3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7" name="Google Shape;1197;p96"/>
          <p:cNvSpPr/>
          <p:nvPr/>
        </p:nvSpPr>
        <p:spPr>
          <a:xfrm>
            <a:off x="1240200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1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8" name="Google Shape;1198;p96"/>
          <p:cNvSpPr/>
          <p:nvPr/>
        </p:nvSpPr>
        <p:spPr>
          <a:xfrm>
            <a:off x="383350" y="1756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0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199" name="Google Shape;1199;p96"/>
          <p:cNvSpPr/>
          <p:nvPr/>
        </p:nvSpPr>
        <p:spPr>
          <a:xfrm>
            <a:off x="2097039" y="2747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0" name="Google Shape;1200;p96"/>
          <p:cNvSpPr/>
          <p:nvPr/>
        </p:nvSpPr>
        <p:spPr>
          <a:xfrm>
            <a:off x="2955034" y="2747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1" name="Google Shape;1201;p96"/>
          <p:cNvSpPr/>
          <p:nvPr/>
        </p:nvSpPr>
        <p:spPr>
          <a:xfrm>
            <a:off x="1240200" y="2747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2" name="Google Shape;1202;p96"/>
          <p:cNvSpPr/>
          <p:nvPr/>
        </p:nvSpPr>
        <p:spPr>
          <a:xfrm>
            <a:off x="383350" y="2747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3" name="Google Shape;1203;p96"/>
          <p:cNvSpPr/>
          <p:nvPr/>
        </p:nvSpPr>
        <p:spPr>
          <a:xfrm>
            <a:off x="2097039" y="37379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4" name="Google Shape;1204;p96"/>
          <p:cNvSpPr/>
          <p:nvPr/>
        </p:nvSpPr>
        <p:spPr>
          <a:xfrm>
            <a:off x="2955034" y="37379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5" name="Google Shape;1205;p96"/>
          <p:cNvSpPr/>
          <p:nvPr/>
        </p:nvSpPr>
        <p:spPr>
          <a:xfrm>
            <a:off x="1240200" y="37379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6" name="Google Shape;1206;p96"/>
          <p:cNvSpPr/>
          <p:nvPr/>
        </p:nvSpPr>
        <p:spPr>
          <a:xfrm>
            <a:off x="383350" y="37379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07" name="Google Shape;1207;p96"/>
          <p:cNvSpPr txBox="1">
            <a:spLocks noGrp="1"/>
          </p:cNvSpPr>
          <p:nvPr>
            <p:ph type="body" idx="4294967295"/>
          </p:nvPr>
        </p:nvSpPr>
        <p:spPr>
          <a:xfrm>
            <a:off x="3813150" y="2969100"/>
            <a:ext cx="3798300" cy="48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A number that </a:t>
            </a:r>
            <a:r>
              <a:rPr lang="en-GB" sz="1800" b="1"/>
              <a:t>rounds</a:t>
            </a:r>
            <a:r>
              <a:rPr lang="en-GB" sz="1800"/>
              <a:t> to 1,400 to the nearest 100</a:t>
            </a:r>
            <a:endParaRPr sz="1800"/>
          </a:p>
        </p:txBody>
      </p:sp>
      <p:sp>
        <p:nvSpPr>
          <p:cNvPr id="1208" name="Google Shape;1208;p96"/>
          <p:cNvSpPr txBox="1">
            <a:spLocks noGrp="1"/>
          </p:cNvSpPr>
          <p:nvPr>
            <p:ph type="body" idx="4294967295"/>
          </p:nvPr>
        </p:nvSpPr>
        <p:spPr>
          <a:xfrm>
            <a:off x="3813150" y="3959700"/>
            <a:ext cx="3798300" cy="48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A number that </a:t>
            </a:r>
            <a:r>
              <a:rPr lang="en-GB" sz="1800" b="1"/>
              <a:t>rounds</a:t>
            </a:r>
            <a:r>
              <a:rPr lang="en-GB" sz="1800"/>
              <a:t> to 4,000 to the nearest 1,000</a:t>
            </a:r>
            <a:endParaRPr sz="18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3" name="Google Shape;1213;p97"/>
          <p:cNvSpPr txBox="1">
            <a:spLocks noGrp="1"/>
          </p:cNvSpPr>
          <p:nvPr>
            <p:ph type="body" idx="4294967295"/>
          </p:nvPr>
        </p:nvSpPr>
        <p:spPr>
          <a:xfrm>
            <a:off x="324000" y="683100"/>
            <a:ext cx="7658700" cy="112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1) Use rounding skills to answer the following question. Think about which digit you need to consider each time.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a) There is 1,750 ml of juice in a jug. What is this to the nearest litre?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b) The mass of Sofia’s labrador is 3,207 g. What is this to the nearest 1 kg?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214" name="Google Shape;1214;p97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215" name="Google Shape;1215;p97"/>
          <p:cNvSpPr txBox="1">
            <a:spLocks noGrp="1"/>
          </p:cNvSpPr>
          <p:nvPr>
            <p:ph type="body" idx="4294967295"/>
          </p:nvPr>
        </p:nvSpPr>
        <p:spPr>
          <a:xfrm>
            <a:off x="324000" y="2160000"/>
            <a:ext cx="7886400" cy="62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7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hundreds tells you that this is closer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2,000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ml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than it is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1,000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ml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, so it </a:t>
            </a: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rounds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2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litres. </a:t>
            </a:r>
            <a:endParaRPr sz="1800"/>
          </a:p>
        </p:txBody>
      </p:sp>
      <p:sp>
        <p:nvSpPr>
          <p:cNvPr id="1216" name="Google Shape;1216;p97"/>
          <p:cNvSpPr txBox="1">
            <a:spLocks noGrp="1"/>
          </p:cNvSpPr>
          <p:nvPr>
            <p:ph type="body" idx="4294967295"/>
          </p:nvPr>
        </p:nvSpPr>
        <p:spPr>
          <a:xfrm>
            <a:off x="324000" y="4008750"/>
            <a:ext cx="8010600" cy="62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3,207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is between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3,000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and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4,000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which is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 kg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and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 kg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.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3,207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is closer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3,000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so it is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 kg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the nearest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 kg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.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1" name="Google Shape;1221;p98"/>
          <p:cNvSpPr txBox="1">
            <a:spLocks noGrp="1"/>
          </p:cNvSpPr>
          <p:nvPr>
            <p:ph type="body" idx="4294967295"/>
          </p:nvPr>
        </p:nvSpPr>
        <p:spPr>
          <a:xfrm>
            <a:off x="324000" y="1064100"/>
            <a:ext cx="8496000" cy="112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c) In a year, Oak Academy raises £2,457 for charity. Class 6 raise an additional £128 from a cake sale.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/>
              <a:t>Rounded</a:t>
            </a:r>
            <a:r>
              <a:rPr lang="en-GB" sz="1800"/>
              <a:t> to the nearest £10, how much has been made for charity? 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222" name="Google Shape;1222;p98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223" name="Google Shape;1223;p98"/>
          <p:cNvSpPr txBox="1">
            <a:spLocks noGrp="1"/>
          </p:cNvSpPr>
          <p:nvPr>
            <p:ph type="body" idx="4294967295"/>
          </p:nvPr>
        </p:nvSpPr>
        <p:spPr>
          <a:xfrm>
            <a:off x="324000" y="2571750"/>
            <a:ext cx="84960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 £2,457 + £128 = £2,585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so Oak Academy have raised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£2,585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This is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£2,590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the nearest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£10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p99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15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2) The difference between two 4-digit numbers is 3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When each number is </a:t>
            </a:r>
            <a:r>
              <a:rPr lang="en-GB" sz="1800" b="1"/>
              <a:t>rounded</a:t>
            </a:r>
            <a:r>
              <a:rPr lang="en-GB" sz="1800"/>
              <a:t> to the nearest 10, the difference between them is 10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The numbers have a thousands digit of 3 and a hundreds digit of 4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What could the two numbers be? Give as many possible answers as you can.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229" name="Google Shape;1229;p9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230" name="Google Shape;1230;p99"/>
          <p:cNvSpPr txBox="1">
            <a:spLocks noGrp="1"/>
          </p:cNvSpPr>
          <p:nvPr>
            <p:ph type="body" idx="4294967295"/>
          </p:nvPr>
        </p:nvSpPr>
        <p:spPr>
          <a:xfrm>
            <a:off x="628800" y="42228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3,400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31" name="Google Shape;1231;p99"/>
          <p:cNvSpPr txBox="1">
            <a:spLocks noGrp="1"/>
          </p:cNvSpPr>
          <p:nvPr>
            <p:ph type="body" idx="4294967295"/>
          </p:nvPr>
        </p:nvSpPr>
        <p:spPr>
          <a:xfrm>
            <a:off x="7715400" y="4224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3,410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1232" name="Google Shape;1232;p99"/>
          <p:cNvCxnSpPr/>
          <p:nvPr/>
        </p:nvCxnSpPr>
        <p:spPr>
          <a:xfrm>
            <a:off x="4594425" y="4014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33" name="Google Shape;1233;p99"/>
          <p:cNvCxnSpPr/>
          <p:nvPr/>
        </p:nvCxnSpPr>
        <p:spPr>
          <a:xfrm>
            <a:off x="949425" y="4179150"/>
            <a:ext cx="71247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34" name="Google Shape;1234;p99"/>
          <p:cNvSpPr/>
          <p:nvPr/>
        </p:nvSpPr>
        <p:spPr>
          <a:xfrm>
            <a:off x="4594425" y="3892500"/>
            <a:ext cx="3484500" cy="4899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235" name="Google Shape;1235;p99"/>
          <p:cNvSpPr txBox="1">
            <a:spLocks noGrp="1"/>
          </p:cNvSpPr>
          <p:nvPr>
            <p:ph type="body" idx="4294967295"/>
          </p:nvPr>
        </p:nvSpPr>
        <p:spPr>
          <a:xfrm>
            <a:off x="4572000" y="43830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3,405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1236" name="Google Shape;1236;p99"/>
          <p:cNvCxnSpPr/>
          <p:nvPr/>
        </p:nvCxnSpPr>
        <p:spPr>
          <a:xfrm>
            <a:off x="2384625" y="4014050"/>
            <a:ext cx="0" cy="368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37" name="Google Shape;1237;p99"/>
          <p:cNvSpPr txBox="1">
            <a:spLocks noGrp="1"/>
          </p:cNvSpPr>
          <p:nvPr>
            <p:ph type="body" idx="4294967295"/>
          </p:nvPr>
        </p:nvSpPr>
        <p:spPr>
          <a:xfrm>
            <a:off x="2076600" y="4376400"/>
            <a:ext cx="777900" cy="3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3,402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38" name="Google Shape;1238;p99"/>
          <p:cNvSpPr/>
          <p:nvPr/>
        </p:nvSpPr>
        <p:spPr>
          <a:xfrm flipH="1">
            <a:off x="957550" y="3892500"/>
            <a:ext cx="1431000" cy="441900"/>
          </a:xfrm>
          <a:prstGeom prst="arc">
            <a:avLst>
              <a:gd name="adj1" fmla="val 10807015"/>
              <a:gd name="adj2" fmla="val 472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triangl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1239" name="Google Shape;1239;p99"/>
          <p:cNvSpPr/>
          <p:nvPr/>
        </p:nvSpPr>
        <p:spPr>
          <a:xfrm>
            <a:off x="581225" y="4229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0" name="Google Shape;1240;p99"/>
          <p:cNvSpPr/>
          <p:nvPr/>
        </p:nvSpPr>
        <p:spPr>
          <a:xfrm>
            <a:off x="7667825" y="4229950"/>
            <a:ext cx="777900" cy="300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1" name="Google Shape;1241;p99"/>
          <p:cNvSpPr txBox="1">
            <a:spLocks noGrp="1"/>
          </p:cNvSpPr>
          <p:nvPr>
            <p:ph type="body" idx="4294967295"/>
          </p:nvPr>
        </p:nvSpPr>
        <p:spPr>
          <a:xfrm>
            <a:off x="2610000" y="3249556"/>
            <a:ext cx="6488400" cy="36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Using a systematic approach, the first possibility is as follows:</a:t>
            </a:r>
            <a:endParaRPr sz="18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Google Shape;1246;p100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247" name="Google Shape;1247;p100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24700" cy="36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full range of possible answers are:</a:t>
            </a:r>
            <a:endParaRPr sz="18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248" name="Google Shape;1248;p100"/>
          <p:cNvSpPr txBox="1">
            <a:spLocks noGrp="1"/>
          </p:cNvSpPr>
          <p:nvPr>
            <p:ph type="body" idx="4294967295"/>
          </p:nvPr>
        </p:nvSpPr>
        <p:spPr>
          <a:xfrm>
            <a:off x="381150" y="1147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3,402↔3,405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49" name="Google Shape;1249;p100"/>
          <p:cNvSpPr txBox="1">
            <a:spLocks noGrp="1"/>
          </p:cNvSpPr>
          <p:nvPr>
            <p:ph type="body" idx="4294967295"/>
          </p:nvPr>
        </p:nvSpPr>
        <p:spPr>
          <a:xfrm>
            <a:off x="381150" y="1509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3,403↔3,406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0" name="Google Shape;1250;p100"/>
          <p:cNvSpPr txBox="1">
            <a:spLocks noGrp="1"/>
          </p:cNvSpPr>
          <p:nvPr>
            <p:ph type="body" idx="4294967295"/>
          </p:nvPr>
        </p:nvSpPr>
        <p:spPr>
          <a:xfrm>
            <a:off x="381150" y="1871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3,404↔3,407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1" name="Google Shape;1251;p100"/>
          <p:cNvSpPr txBox="1">
            <a:spLocks noGrp="1"/>
          </p:cNvSpPr>
          <p:nvPr>
            <p:ph type="body" idx="4294967295"/>
          </p:nvPr>
        </p:nvSpPr>
        <p:spPr>
          <a:xfrm>
            <a:off x="381150" y="2290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3,412↔3,415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2" name="Google Shape;1252;p100"/>
          <p:cNvSpPr txBox="1">
            <a:spLocks noGrp="1"/>
          </p:cNvSpPr>
          <p:nvPr>
            <p:ph type="body" idx="4294967295"/>
          </p:nvPr>
        </p:nvSpPr>
        <p:spPr>
          <a:xfrm>
            <a:off x="381150" y="2652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3,413↔3,416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3" name="Google Shape;1253;p100"/>
          <p:cNvSpPr txBox="1">
            <a:spLocks noGrp="1"/>
          </p:cNvSpPr>
          <p:nvPr>
            <p:ph type="body" idx="4294967295"/>
          </p:nvPr>
        </p:nvSpPr>
        <p:spPr>
          <a:xfrm>
            <a:off x="381150" y="3014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3,414↔3,417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4" name="Google Shape;1254;p100"/>
          <p:cNvSpPr txBox="1">
            <a:spLocks noGrp="1"/>
          </p:cNvSpPr>
          <p:nvPr>
            <p:ph type="body" idx="4294967295"/>
          </p:nvPr>
        </p:nvSpPr>
        <p:spPr>
          <a:xfrm>
            <a:off x="381150" y="35094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3,422↔3,425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5" name="Google Shape;1255;p100"/>
          <p:cNvSpPr txBox="1">
            <a:spLocks noGrp="1"/>
          </p:cNvSpPr>
          <p:nvPr>
            <p:ph type="body" idx="4294967295"/>
          </p:nvPr>
        </p:nvSpPr>
        <p:spPr>
          <a:xfrm>
            <a:off x="381150" y="38713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3,423↔3,426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6" name="Google Shape;1256;p100"/>
          <p:cNvSpPr txBox="1">
            <a:spLocks noGrp="1"/>
          </p:cNvSpPr>
          <p:nvPr>
            <p:ph type="body" idx="4294967295"/>
          </p:nvPr>
        </p:nvSpPr>
        <p:spPr>
          <a:xfrm>
            <a:off x="381150" y="42333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3,424↔3,427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7" name="Google Shape;1257;p100"/>
          <p:cNvSpPr txBox="1">
            <a:spLocks noGrp="1"/>
          </p:cNvSpPr>
          <p:nvPr>
            <p:ph type="body" idx="4294967295"/>
          </p:nvPr>
        </p:nvSpPr>
        <p:spPr>
          <a:xfrm>
            <a:off x="2743350" y="1147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3,432↔3,435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8" name="Google Shape;1258;p100"/>
          <p:cNvSpPr txBox="1">
            <a:spLocks noGrp="1"/>
          </p:cNvSpPr>
          <p:nvPr>
            <p:ph type="body" idx="4294967295"/>
          </p:nvPr>
        </p:nvSpPr>
        <p:spPr>
          <a:xfrm>
            <a:off x="2743350" y="1509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3,433↔3,436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59" name="Google Shape;1259;p100"/>
          <p:cNvSpPr txBox="1">
            <a:spLocks noGrp="1"/>
          </p:cNvSpPr>
          <p:nvPr>
            <p:ph type="body" idx="4294967295"/>
          </p:nvPr>
        </p:nvSpPr>
        <p:spPr>
          <a:xfrm>
            <a:off x="2743350" y="1871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3,434↔3,437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0" name="Google Shape;1260;p100"/>
          <p:cNvSpPr txBox="1">
            <a:spLocks noGrp="1"/>
          </p:cNvSpPr>
          <p:nvPr>
            <p:ph type="body" idx="4294967295"/>
          </p:nvPr>
        </p:nvSpPr>
        <p:spPr>
          <a:xfrm>
            <a:off x="2743350" y="2290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3,442↔3,445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1" name="Google Shape;1261;p100"/>
          <p:cNvSpPr txBox="1">
            <a:spLocks noGrp="1"/>
          </p:cNvSpPr>
          <p:nvPr>
            <p:ph type="body" idx="4294967295"/>
          </p:nvPr>
        </p:nvSpPr>
        <p:spPr>
          <a:xfrm>
            <a:off x="2743350" y="2652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3,443↔3,446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2" name="Google Shape;1262;p100"/>
          <p:cNvSpPr txBox="1">
            <a:spLocks noGrp="1"/>
          </p:cNvSpPr>
          <p:nvPr>
            <p:ph type="body" idx="4294967295"/>
          </p:nvPr>
        </p:nvSpPr>
        <p:spPr>
          <a:xfrm>
            <a:off x="2743350" y="3014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3,444↔3,447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3" name="Google Shape;1263;p100"/>
          <p:cNvSpPr txBox="1">
            <a:spLocks noGrp="1"/>
          </p:cNvSpPr>
          <p:nvPr>
            <p:ph type="body" idx="4294967295"/>
          </p:nvPr>
        </p:nvSpPr>
        <p:spPr>
          <a:xfrm>
            <a:off x="2743350" y="35094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3,452↔3,455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4" name="Google Shape;1264;p100"/>
          <p:cNvSpPr txBox="1">
            <a:spLocks noGrp="1"/>
          </p:cNvSpPr>
          <p:nvPr>
            <p:ph type="body" idx="4294967295"/>
          </p:nvPr>
        </p:nvSpPr>
        <p:spPr>
          <a:xfrm>
            <a:off x="2743350" y="38713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3,453↔3,456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5" name="Google Shape;1265;p100"/>
          <p:cNvSpPr txBox="1">
            <a:spLocks noGrp="1"/>
          </p:cNvSpPr>
          <p:nvPr>
            <p:ph type="body" idx="4294967295"/>
          </p:nvPr>
        </p:nvSpPr>
        <p:spPr>
          <a:xfrm>
            <a:off x="2743350" y="42333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3,454↔3,457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6" name="Google Shape;1266;p100"/>
          <p:cNvSpPr txBox="1">
            <a:spLocks noGrp="1"/>
          </p:cNvSpPr>
          <p:nvPr>
            <p:ph type="body" idx="4294967295"/>
          </p:nvPr>
        </p:nvSpPr>
        <p:spPr>
          <a:xfrm>
            <a:off x="5105550" y="1147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3,462↔3,465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7" name="Google Shape;1267;p100"/>
          <p:cNvSpPr txBox="1">
            <a:spLocks noGrp="1"/>
          </p:cNvSpPr>
          <p:nvPr>
            <p:ph type="body" idx="4294967295"/>
          </p:nvPr>
        </p:nvSpPr>
        <p:spPr>
          <a:xfrm>
            <a:off x="5105550" y="1509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3,463↔3,466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8" name="Google Shape;1268;p100"/>
          <p:cNvSpPr txBox="1">
            <a:spLocks noGrp="1"/>
          </p:cNvSpPr>
          <p:nvPr>
            <p:ph type="body" idx="4294967295"/>
          </p:nvPr>
        </p:nvSpPr>
        <p:spPr>
          <a:xfrm>
            <a:off x="5105550" y="1871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3,464↔3,467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69" name="Google Shape;1269;p100"/>
          <p:cNvSpPr txBox="1">
            <a:spLocks noGrp="1"/>
          </p:cNvSpPr>
          <p:nvPr>
            <p:ph type="body" idx="4294967295"/>
          </p:nvPr>
        </p:nvSpPr>
        <p:spPr>
          <a:xfrm>
            <a:off x="5105550" y="2290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3,472↔3,475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0" name="Google Shape;1270;p100"/>
          <p:cNvSpPr txBox="1">
            <a:spLocks noGrp="1"/>
          </p:cNvSpPr>
          <p:nvPr>
            <p:ph type="body" idx="4294967295"/>
          </p:nvPr>
        </p:nvSpPr>
        <p:spPr>
          <a:xfrm>
            <a:off x="5105550" y="2652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3,473↔3,476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1" name="Google Shape;1271;p100"/>
          <p:cNvSpPr txBox="1">
            <a:spLocks noGrp="1"/>
          </p:cNvSpPr>
          <p:nvPr>
            <p:ph type="body" idx="4294967295"/>
          </p:nvPr>
        </p:nvSpPr>
        <p:spPr>
          <a:xfrm>
            <a:off x="5105550" y="3014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3,474↔3,477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2" name="Google Shape;1272;p100"/>
          <p:cNvSpPr txBox="1">
            <a:spLocks noGrp="1"/>
          </p:cNvSpPr>
          <p:nvPr>
            <p:ph type="body" idx="4294967295"/>
          </p:nvPr>
        </p:nvSpPr>
        <p:spPr>
          <a:xfrm>
            <a:off x="5105550" y="35094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3,482↔3,485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3" name="Google Shape;1273;p100"/>
          <p:cNvSpPr txBox="1">
            <a:spLocks noGrp="1"/>
          </p:cNvSpPr>
          <p:nvPr>
            <p:ph type="body" idx="4294967295"/>
          </p:nvPr>
        </p:nvSpPr>
        <p:spPr>
          <a:xfrm>
            <a:off x="5105550" y="38713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3,483↔3,486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4" name="Google Shape;1274;p100"/>
          <p:cNvSpPr txBox="1">
            <a:spLocks noGrp="1"/>
          </p:cNvSpPr>
          <p:nvPr>
            <p:ph type="body" idx="4294967295"/>
          </p:nvPr>
        </p:nvSpPr>
        <p:spPr>
          <a:xfrm>
            <a:off x="5105550" y="42333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3,484↔3,487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5" name="Google Shape;1275;p100"/>
          <p:cNvSpPr txBox="1">
            <a:spLocks noGrp="1"/>
          </p:cNvSpPr>
          <p:nvPr>
            <p:ph type="body" idx="4294967295"/>
          </p:nvPr>
        </p:nvSpPr>
        <p:spPr>
          <a:xfrm>
            <a:off x="7239150" y="22902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3,492↔3,495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6" name="Google Shape;1276;p100"/>
          <p:cNvSpPr txBox="1">
            <a:spLocks noGrp="1"/>
          </p:cNvSpPr>
          <p:nvPr>
            <p:ph type="body" idx="4294967295"/>
          </p:nvPr>
        </p:nvSpPr>
        <p:spPr>
          <a:xfrm>
            <a:off x="7239150" y="265215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3,493↔3,496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7" name="Google Shape;1277;p100"/>
          <p:cNvSpPr txBox="1">
            <a:spLocks noGrp="1"/>
          </p:cNvSpPr>
          <p:nvPr>
            <p:ph type="body" idx="4294967295"/>
          </p:nvPr>
        </p:nvSpPr>
        <p:spPr>
          <a:xfrm>
            <a:off x="7239150" y="3014100"/>
            <a:ext cx="1473900" cy="31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3,494↔3,497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78" name="Google Shape;1278;p100"/>
          <p:cNvSpPr/>
          <p:nvPr/>
        </p:nvSpPr>
        <p:spPr>
          <a:xfrm>
            <a:off x="697000" y="1112100"/>
            <a:ext cx="184200" cy="33909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79" name="Google Shape;1279;p100"/>
          <p:cNvSpPr/>
          <p:nvPr/>
        </p:nvSpPr>
        <p:spPr>
          <a:xfrm>
            <a:off x="3059200" y="1112100"/>
            <a:ext cx="184200" cy="33909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0" name="Google Shape;1280;p100"/>
          <p:cNvSpPr/>
          <p:nvPr/>
        </p:nvSpPr>
        <p:spPr>
          <a:xfrm>
            <a:off x="5421400" y="1112100"/>
            <a:ext cx="184200" cy="33909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1" name="Google Shape;1281;p100"/>
          <p:cNvSpPr/>
          <p:nvPr/>
        </p:nvSpPr>
        <p:spPr>
          <a:xfrm>
            <a:off x="1535200" y="1112100"/>
            <a:ext cx="184200" cy="33909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2" name="Google Shape;1282;p100"/>
          <p:cNvSpPr/>
          <p:nvPr/>
        </p:nvSpPr>
        <p:spPr>
          <a:xfrm>
            <a:off x="3897400" y="1112100"/>
            <a:ext cx="184200" cy="33909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3" name="Google Shape;1283;p100"/>
          <p:cNvSpPr/>
          <p:nvPr/>
        </p:nvSpPr>
        <p:spPr>
          <a:xfrm>
            <a:off x="6259600" y="1112100"/>
            <a:ext cx="184200" cy="33909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4" name="Google Shape;1284;p100"/>
          <p:cNvSpPr/>
          <p:nvPr/>
        </p:nvSpPr>
        <p:spPr>
          <a:xfrm>
            <a:off x="7555000" y="2270475"/>
            <a:ext cx="184200" cy="10743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5" name="Google Shape;1285;p100"/>
          <p:cNvSpPr/>
          <p:nvPr/>
        </p:nvSpPr>
        <p:spPr>
          <a:xfrm>
            <a:off x="8393200" y="2270475"/>
            <a:ext cx="184200" cy="1074300"/>
          </a:xfrm>
          <a:prstGeom prst="rect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" name="Google Shape;1290;p101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135200" cy="29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3) </a:t>
            </a:r>
            <a:endParaRPr sz="1800"/>
          </a:p>
        </p:txBody>
      </p:sp>
      <p:sp>
        <p:nvSpPr>
          <p:cNvPr id="1291" name="Google Shape;1291;p101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Problem solving with rounding</a:t>
            </a:r>
            <a:endParaRPr/>
          </a:p>
        </p:txBody>
      </p:sp>
      <p:sp>
        <p:nvSpPr>
          <p:cNvPr id="1292" name="Google Shape;1292;p101"/>
          <p:cNvSpPr/>
          <p:nvPr/>
        </p:nvSpPr>
        <p:spPr>
          <a:xfrm>
            <a:off x="5529242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6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3" name="Google Shape;1293;p101"/>
          <p:cNvSpPr/>
          <p:nvPr/>
        </p:nvSpPr>
        <p:spPr>
          <a:xfrm>
            <a:off x="6387237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7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4" name="Google Shape;1294;p101"/>
          <p:cNvSpPr/>
          <p:nvPr/>
        </p:nvSpPr>
        <p:spPr>
          <a:xfrm>
            <a:off x="3813141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4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5" name="Google Shape;1295;p101"/>
          <p:cNvSpPr/>
          <p:nvPr/>
        </p:nvSpPr>
        <p:spPr>
          <a:xfrm>
            <a:off x="4671136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5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6" name="Google Shape;1296;p101"/>
          <p:cNvSpPr/>
          <p:nvPr/>
        </p:nvSpPr>
        <p:spPr>
          <a:xfrm>
            <a:off x="2097039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2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7" name="Google Shape;1297;p101"/>
          <p:cNvSpPr/>
          <p:nvPr/>
        </p:nvSpPr>
        <p:spPr>
          <a:xfrm>
            <a:off x="2955034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3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8" name="Google Shape;1298;p101"/>
          <p:cNvSpPr/>
          <p:nvPr/>
        </p:nvSpPr>
        <p:spPr>
          <a:xfrm>
            <a:off x="1240200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1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299" name="Google Shape;1299;p101"/>
          <p:cNvSpPr/>
          <p:nvPr/>
        </p:nvSpPr>
        <p:spPr>
          <a:xfrm>
            <a:off x="383350" y="11471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 b="1">
                <a:latin typeface="ABeeZee"/>
                <a:ea typeface="ABeeZee"/>
                <a:cs typeface="ABeeZee"/>
                <a:sym typeface="ABeeZee"/>
              </a:rPr>
              <a:t>0</a:t>
            </a: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0" name="Google Shape;1300;p101"/>
          <p:cNvSpPr/>
          <p:nvPr/>
        </p:nvSpPr>
        <p:spPr>
          <a:xfrm>
            <a:off x="2097039" y="2137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1" name="Google Shape;1301;p101"/>
          <p:cNvSpPr/>
          <p:nvPr/>
        </p:nvSpPr>
        <p:spPr>
          <a:xfrm>
            <a:off x="2955034" y="2137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2" name="Google Shape;1302;p101"/>
          <p:cNvSpPr/>
          <p:nvPr/>
        </p:nvSpPr>
        <p:spPr>
          <a:xfrm>
            <a:off x="1240200" y="2137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3" name="Google Shape;1303;p101"/>
          <p:cNvSpPr/>
          <p:nvPr/>
        </p:nvSpPr>
        <p:spPr>
          <a:xfrm>
            <a:off x="383350" y="21377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4" name="Google Shape;1304;p101"/>
          <p:cNvSpPr/>
          <p:nvPr/>
        </p:nvSpPr>
        <p:spPr>
          <a:xfrm>
            <a:off x="2097039" y="3128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5" name="Google Shape;1305;p101"/>
          <p:cNvSpPr/>
          <p:nvPr/>
        </p:nvSpPr>
        <p:spPr>
          <a:xfrm>
            <a:off x="2955034" y="3128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6" name="Google Shape;1306;p101"/>
          <p:cNvSpPr/>
          <p:nvPr/>
        </p:nvSpPr>
        <p:spPr>
          <a:xfrm>
            <a:off x="1240200" y="3128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7" name="Google Shape;1307;p101"/>
          <p:cNvSpPr/>
          <p:nvPr/>
        </p:nvSpPr>
        <p:spPr>
          <a:xfrm>
            <a:off x="383350" y="3128350"/>
            <a:ext cx="711000" cy="932400"/>
          </a:xfrm>
          <a:prstGeom prst="round1Rect">
            <a:avLst>
              <a:gd name="adj" fmla="val 16667"/>
            </a:avLst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800" b="1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308" name="Google Shape;1308;p101"/>
          <p:cNvSpPr txBox="1">
            <a:spLocks noGrp="1"/>
          </p:cNvSpPr>
          <p:nvPr>
            <p:ph type="body" idx="4294967295"/>
          </p:nvPr>
        </p:nvSpPr>
        <p:spPr>
          <a:xfrm>
            <a:off x="3813150" y="2359500"/>
            <a:ext cx="3798300" cy="48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A number that </a:t>
            </a:r>
            <a:r>
              <a:rPr lang="en-GB" sz="1800" b="1"/>
              <a:t>rounds</a:t>
            </a:r>
            <a:r>
              <a:rPr lang="en-GB" sz="1800"/>
              <a:t> to 1,400 to the nearest 100</a:t>
            </a:r>
            <a:endParaRPr sz="1800"/>
          </a:p>
        </p:txBody>
      </p:sp>
      <p:sp>
        <p:nvSpPr>
          <p:cNvPr id="1309" name="Google Shape;1309;p101"/>
          <p:cNvSpPr txBox="1">
            <a:spLocks noGrp="1"/>
          </p:cNvSpPr>
          <p:nvPr>
            <p:ph type="body" idx="4294967295"/>
          </p:nvPr>
        </p:nvSpPr>
        <p:spPr>
          <a:xfrm>
            <a:off x="3813150" y="3350100"/>
            <a:ext cx="3798300" cy="48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A number that </a:t>
            </a:r>
            <a:r>
              <a:rPr lang="en-GB" sz="1800" b="1"/>
              <a:t>rounds</a:t>
            </a:r>
            <a:r>
              <a:rPr lang="en-GB" sz="1800"/>
              <a:t> to 4,000 to the nearest 1,000</a:t>
            </a:r>
            <a:endParaRPr sz="1800"/>
          </a:p>
        </p:txBody>
      </p:sp>
      <p:sp>
        <p:nvSpPr>
          <p:cNvPr id="1310" name="Google Shape;1310;p101"/>
          <p:cNvSpPr txBox="1">
            <a:spLocks noGrp="1"/>
          </p:cNvSpPr>
          <p:nvPr>
            <p:ph type="body" idx="4294967295"/>
          </p:nvPr>
        </p:nvSpPr>
        <p:spPr>
          <a:xfrm>
            <a:off x="324000" y="4155750"/>
            <a:ext cx="8197200" cy="64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As long as no card can be used more than once, the top number can be anything from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1,350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1,437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and the bottom number anything from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3,502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to 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4,376</a:t>
            </a:r>
            <a:endParaRPr sz="18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5" name="Google Shape;1315;p102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3070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Any 4-digit whole number can be </a:t>
            </a:r>
            <a:r>
              <a:rPr lang="en-GB" sz="1800" b="1"/>
              <a:t>rounded</a:t>
            </a:r>
            <a:r>
              <a:rPr lang="en-GB" sz="1800"/>
              <a:t> to the nearest 1,000 / 100 / 10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/>
              <a:t>It may be helpful to sketch a quick number line to help with the rounding, although you may be able to visualise the number line or apply rules about </a:t>
            </a:r>
            <a:r>
              <a:rPr lang="en-GB" sz="1800" b="1"/>
              <a:t>rounding</a:t>
            </a:r>
            <a:r>
              <a:rPr lang="en-GB" sz="1800"/>
              <a:t> numbers.</a:t>
            </a:r>
            <a:endParaRPr sz="18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These skills can be applied to problem solving scenarios about </a:t>
            </a:r>
            <a:r>
              <a:rPr lang="en-GB" sz="1800" b="1"/>
              <a:t>rounding</a:t>
            </a:r>
            <a:r>
              <a:rPr lang="en-GB" sz="1800"/>
              <a:t> numbers.</a:t>
            </a:r>
            <a:endParaRPr sz="1800"/>
          </a:p>
        </p:txBody>
      </p:sp>
      <p:sp>
        <p:nvSpPr>
          <p:cNvPr id="1316" name="Google Shape;1316;p102"/>
          <p:cNvSpPr txBox="1">
            <a:spLocks noGrp="1"/>
          </p:cNvSpPr>
          <p:nvPr>
            <p:ph type="title"/>
          </p:nvPr>
        </p:nvSpPr>
        <p:spPr>
          <a:xfrm>
            <a:off x="1684800" y="330123"/>
            <a:ext cx="6798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Round a 4-digit number to the nearest thousand, hundred and ten</a:t>
            </a:r>
            <a:endParaRPr sz="18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Google Shape;1321;p103"/>
          <p:cNvSpPr txBox="1">
            <a:spLocks noGrp="1"/>
          </p:cNvSpPr>
          <p:nvPr>
            <p:ph type="subTitle" idx="1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© Oak National Academy 2024.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Produced in partnership with Mathematics in Education and Industry.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1322" name="Google Shape;1322;p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31</Slides>
  <Notes>31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Oak theme - September 2023</vt:lpstr>
      <vt:lpstr>Round a 4-digit number to the nearest thousand, hundred and ten</vt:lpstr>
      <vt:lpstr>PowerPoint Presentation</vt:lpstr>
      <vt:lpstr>PowerPoint Presentation</vt:lpstr>
      <vt:lpstr>PowerPoint Presentation</vt:lpstr>
      <vt:lpstr>PowerPoint Presentation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Rounding a 4-digit number in different ways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Problem solving with rounding</vt:lpstr>
      <vt:lpstr>Round a 4-digit number to the nearest thousand, hundred and ten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4</cp:revision>
  <dcterms:modified xsi:type="dcterms:W3CDTF">2026-06-25T11:30:59Z</dcterms:modified>
</cp:coreProperties>
</file>